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2"/>
  </p:notesMasterIdLst>
  <p:sldIdLst>
    <p:sldId id="284" r:id="rId2"/>
    <p:sldId id="274" r:id="rId3"/>
    <p:sldId id="258" r:id="rId4"/>
    <p:sldId id="290" r:id="rId5"/>
    <p:sldId id="272" r:id="rId6"/>
    <p:sldId id="302" r:id="rId7"/>
    <p:sldId id="270" r:id="rId8"/>
    <p:sldId id="259" r:id="rId9"/>
    <p:sldId id="279" r:id="rId10"/>
    <p:sldId id="260" r:id="rId11"/>
    <p:sldId id="273" r:id="rId12"/>
    <p:sldId id="261" r:id="rId13"/>
    <p:sldId id="299" r:id="rId14"/>
    <p:sldId id="262" r:id="rId15"/>
    <p:sldId id="263" r:id="rId16"/>
    <p:sldId id="314" r:id="rId17"/>
    <p:sldId id="312" r:id="rId18"/>
    <p:sldId id="313" r:id="rId19"/>
    <p:sldId id="315" r:id="rId20"/>
    <p:sldId id="316" r:id="rId21"/>
    <p:sldId id="275" r:id="rId22"/>
    <p:sldId id="280" r:id="rId23"/>
    <p:sldId id="287" r:id="rId24"/>
    <p:sldId id="281" r:id="rId25"/>
    <p:sldId id="288" r:id="rId26"/>
    <p:sldId id="282" r:id="rId27"/>
    <p:sldId id="309" r:id="rId28"/>
    <p:sldId id="276" r:id="rId29"/>
    <p:sldId id="305" r:id="rId30"/>
    <p:sldId id="266" r:id="rId31"/>
    <p:sldId id="267" r:id="rId32"/>
    <p:sldId id="301" r:id="rId33"/>
    <p:sldId id="268" r:id="rId34"/>
    <p:sldId id="310" r:id="rId35"/>
    <p:sldId id="289" r:id="rId36"/>
    <p:sldId id="269" r:id="rId37"/>
    <p:sldId id="277" r:id="rId38"/>
    <p:sldId id="306" r:id="rId39"/>
    <p:sldId id="271" r:id="rId40"/>
    <p:sldId id="303"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07" autoAdjust="0"/>
    <p:restoredTop sz="94660"/>
  </p:normalViewPr>
  <p:slideViewPr>
    <p:cSldViewPr>
      <p:cViewPr varScale="1">
        <p:scale>
          <a:sx n="82" d="100"/>
          <a:sy n="82" d="100"/>
        </p:scale>
        <p:origin x="939" y="7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E885BE-B713-4085-B8C2-4730D3CEC794}" type="doc">
      <dgm:prSet loTypeId="urn:microsoft.com/office/officeart/2005/8/layout/cycle8" loCatId="cycle" qsTypeId="urn:microsoft.com/office/officeart/2005/8/quickstyle/simple3" qsCatId="simple" csTypeId="urn:microsoft.com/office/officeart/2005/8/colors/colorful1#1" csCatId="colorful" phldr="1"/>
      <dgm:spPr/>
      <dgm:t>
        <a:bodyPr/>
        <a:lstStyle/>
        <a:p>
          <a:endParaRPr lang="en-US"/>
        </a:p>
      </dgm:t>
    </dgm:pt>
    <dgm:pt modelId="{965E46E5-4843-41D1-9D0C-468C26FA9AA6}">
      <dgm:prSet phldrT="[Text]" custT="1"/>
      <dgm:spPr/>
      <dgm:t>
        <a:bodyPr/>
        <a:lstStyle/>
        <a:p>
          <a:r>
            <a:rPr lang="zh-CN" altLang="en-US" sz="1800" b="1" dirty="0"/>
            <a:t>产品差异</a:t>
          </a:r>
          <a:endParaRPr lang="en-US" sz="1800" b="1" dirty="0"/>
        </a:p>
      </dgm:t>
    </dgm:pt>
    <dgm:pt modelId="{A115F5DD-7BE8-4DFE-9378-371ACAD07BC7}" type="parTrans" cxnId="{E4F919C2-B611-4F23-9BA5-B7044D898C73}">
      <dgm:prSet/>
      <dgm:spPr/>
      <dgm:t>
        <a:bodyPr/>
        <a:lstStyle/>
        <a:p>
          <a:endParaRPr lang="en-US" sz="2000" b="1">
            <a:solidFill>
              <a:schemeClr val="tx1"/>
            </a:solidFill>
          </a:endParaRPr>
        </a:p>
      </dgm:t>
    </dgm:pt>
    <dgm:pt modelId="{7093A0E6-6CC3-437A-BC4C-10B60761A89C}" type="sibTrans" cxnId="{E4F919C2-B611-4F23-9BA5-B7044D898C73}">
      <dgm:prSet/>
      <dgm:spPr/>
      <dgm:t>
        <a:bodyPr/>
        <a:lstStyle/>
        <a:p>
          <a:endParaRPr lang="en-US" sz="2000" b="1">
            <a:solidFill>
              <a:schemeClr val="tx1"/>
            </a:solidFill>
          </a:endParaRPr>
        </a:p>
      </dgm:t>
    </dgm:pt>
    <dgm:pt modelId="{3C2A5247-23E3-4CF0-A90E-04FE5C85686D}">
      <dgm:prSet custT="1"/>
      <dgm:spPr/>
      <dgm:t>
        <a:bodyPr/>
        <a:lstStyle/>
        <a:p>
          <a:r>
            <a:rPr lang="zh-CN" altLang="en-US" sz="1800" b="1" dirty="0"/>
            <a:t>服务差异</a:t>
          </a:r>
          <a:endParaRPr lang="en-US" sz="1800" b="1" dirty="0"/>
        </a:p>
      </dgm:t>
    </dgm:pt>
    <dgm:pt modelId="{48ED2212-4A17-4B62-95F0-02185D99A8F9}" type="parTrans" cxnId="{A9DCC388-235A-42E1-9402-A7E2864B9306}">
      <dgm:prSet/>
      <dgm:spPr/>
      <dgm:t>
        <a:bodyPr/>
        <a:lstStyle/>
        <a:p>
          <a:endParaRPr lang="en-US" sz="2000" b="1">
            <a:solidFill>
              <a:schemeClr val="tx1"/>
            </a:solidFill>
          </a:endParaRPr>
        </a:p>
      </dgm:t>
    </dgm:pt>
    <dgm:pt modelId="{EA0440A6-2B0F-48A8-9CEB-55C9A97FF539}" type="sibTrans" cxnId="{A9DCC388-235A-42E1-9402-A7E2864B9306}">
      <dgm:prSet/>
      <dgm:spPr/>
      <dgm:t>
        <a:bodyPr/>
        <a:lstStyle/>
        <a:p>
          <a:endParaRPr lang="en-US" sz="2000" b="1">
            <a:solidFill>
              <a:schemeClr val="tx1"/>
            </a:solidFill>
          </a:endParaRPr>
        </a:p>
      </dgm:t>
    </dgm:pt>
    <dgm:pt modelId="{05955573-3167-4078-B56C-D3C2AD4D3FA4}">
      <dgm:prSet custT="1"/>
      <dgm:spPr/>
      <dgm:t>
        <a:bodyPr/>
        <a:lstStyle/>
        <a:p>
          <a:r>
            <a:rPr lang="zh-CN" altLang="en-US" sz="1800" b="1" dirty="0"/>
            <a:t>渠道差异</a:t>
          </a:r>
          <a:endParaRPr lang="en-US" sz="1800" b="1" dirty="0"/>
        </a:p>
      </dgm:t>
    </dgm:pt>
    <dgm:pt modelId="{B6AC1DFB-0089-4C1B-88DF-DE73004F8E34}" type="parTrans" cxnId="{8C9BA201-0C87-4587-8B70-0D95FC930AB9}">
      <dgm:prSet/>
      <dgm:spPr/>
      <dgm:t>
        <a:bodyPr/>
        <a:lstStyle/>
        <a:p>
          <a:endParaRPr lang="en-US" sz="2000" b="1">
            <a:solidFill>
              <a:schemeClr val="tx1"/>
            </a:solidFill>
          </a:endParaRPr>
        </a:p>
      </dgm:t>
    </dgm:pt>
    <dgm:pt modelId="{B857365E-FB39-46F4-B5C2-98361292D08E}" type="sibTrans" cxnId="{8C9BA201-0C87-4587-8B70-0D95FC930AB9}">
      <dgm:prSet/>
      <dgm:spPr/>
      <dgm:t>
        <a:bodyPr/>
        <a:lstStyle/>
        <a:p>
          <a:endParaRPr lang="en-US" sz="2000" b="1">
            <a:solidFill>
              <a:schemeClr val="tx1"/>
            </a:solidFill>
          </a:endParaRPr>
        </a:p>
      </dgm:t>
    </dgm:pt>
    <dgm:pt modelId="{609C148F-AB26-444E-AD2C-D4FE910EDB8E}">
      <dgm:prSet custT="1"/>
      <dgm:spPr/>
      <dgm:t>
        <a:bodyPr/>
        <a:lstStyle/>
        <a:p>
          <a:r>
            <a:rPr lang="zh-CN" altLang="en-US" sz="1800" b="1" dirty="0"/>
            <a:t>人员差异</a:t>
          </a:r>
          <a:endParaRPr lang="en-US" sz="1800" b="1" dirty="0"/>
        </a:p>
      </dgm:t>
    </dgm:pt>
    <dgm:pt modelId="{8C6BAD3F-E5A8-40E7-868E-B4F7B62970EE}" type="parTrans" cxnId="{980992A0-B23C-4617-8C53-7F972AF9D2AF}">
      <dgm:prSet/>
      <dgm:spPr/>
      <dgm:t>
        <a:bodyPr/>
        <a:lstStyle/>
        <a:p>
          <a:endParaRPr lang="en-US" sz="2000" b="1">
            <a:solidFill>
              <a:schemeClr val="tx1"/>
            </a:solidFill>
          </a:endParaRPr>
        </a:p>
      </dgm:t>
    </dgm:pt>
    <dgm:pt modelId="{D379301C-0EBF-46B4-B7FE-C789E24DB4B0}" type="sibTrans" cxnId="{980992A0-B23C-4617-8C53-7F972AF9D2AF}">
      <dgm:prSet/>
      <dgm:spPr/>
      <dgm:t>
        <a:bodyPr/>
        <a:lstStyle/>
        <a:p>
          <a:endParaRPr lang="en-US" sz="2000" b="1">
            <a:solidFill>
              <a:schemeClr val="tx1"/>
            </a:solidFill>
          </a:endParaRPr>
        </a:p>
      </dgm:t>
    </dgm:pt>
    <dgm:pt modelId="{11C0683C-4920-413F-9C3D-ECD7B65D3751}">
      <dgm:prSet custT="1"/>
      <dgm:spPr/>
      <dgm:t>
        <a:bodyPr/>
        <a:lstStyle/>
        <a:p>
          <a:r>
            <a:rPr lang="zh-CN" altLang="en-US" sz="1800" b="1" dirty="0"/>
            <a:t>形象差异</a:t>
          </a:r>
          <a:endParaRPr lang="en-US" sz="1800" b="1" dirty="0"/>
        </a:p>
      </dgm:t>
    </dgm:pt>
    <dgm:pt modelId="{0C99C019-4969-41D4-B93E-51B1D338E759}" type="parTrans" cxnId="{A7CBD0D6-1090-400C-B594-7FEB98B5D683}">
      <dgm:prSet/>
      <dgm:spPr/>
      <dgm:t>
        <a:bodyPr/>
        <a:lstStyle/>
        <a:p>
          <a:endParaRPr lang="en-US" sz="2000" b="1">
            <a:solidFill>
              <a:schemeClr val="tx1"/>
            </a:solidFill>
          </a:endParaRPr>
        </a:p>
      </dgm:t>
    </dgm:pt>
    <dgm:pt modelId="{BD9A5C68-D2A0-41A2-8995-76BC692A18FE}" type="sibTrans" cxnId="{A7CBD0D6-1090-400C-B594-7FEB98B5D683}">
      <dgm:prSet/>
      <dgm:spPr/>
      <dgm:t>
        <a:bodyPr/>
        <a:lstStyle/>
        <a:p>
          <a:endParaRPr lang="en-US" sz="2000" b="1">
            <a:solidFill>
              <a:schemeClr val="tx1"/>
            </a:solidFill>
          </a:endParaRPr>
        </a:p>
      </dgm:t>
    </dgm:pt>
    <dgm:pt modelId="{76F95867-8A33-455C-896C-9043F93CF11A}" type="pres">
      <dgm:prSet presAssocID="{F7E885BE-B713-4085-B8C2-4730D3CEC794}" presName="compositeShape" presStyleCnt="0">
        <dgm:presLayoutVars>
          <dgm:chMax val="7"/>
          <dgm:dir/>
          <dgm:resizeHandles val="exact"/>
        </dgm:presLayoutVars>
      </dgm:prSet>
      <dgm:spPr/>
    </dgm:pt>
    <dgm:pt modelId="{303B1B32-5445-4269-9F96-55A21F22B884}" type="pres">
      <dgm:prSet presAssocID="{F7E885BE-B713-4085-B8C2-4730D3CEC794}" presName="wedge1" presStyleLbl="node1" presStyleIdx="0" presStyleCnt="5"/>
      <dgm:spPr/>
    </dgm:pt>
    <dgm:pt modelId="{70E85D68-60F1-4045-9870-DC2D257E55E9}" type="pres">
      <dgm:prSet presAssocID="{F7E885BE-B713-4085-B8C2-4730D3CEC794}" presName="dummy1a" presStyleCnt="0"/>
      <dgm:spPr/>
    </dgm:pt>
    <dgm:pt modelId="{A7AE735A-5117-4CBC-944D-C52235F11B72}" type="pres">
      <dgm:prSet presAssocID="{F7E885BE-B713-4085-B8C2-4730D3CEC794}" presName="dummy1b" presStyleCnt="0"/>
      <dgm:spPr/>
    </dgm:pt>
    <dgm:pt modelId="{174300FD-599D-4AF8-9B49-B2FE2D1AD551}" type="pres">
      <dgm:prSet presAssocID="{F7E885BE-B713-4085-B8C2-4730D3CEC794}" presName="wedge1Tx" presStyleLbl="node1" presStyleIdx="0" presStyleCnt="5">
        <dgm:presLayoutVars>
          <dgm:chMax val="0"/>
          <dgm:chPref val="0"/>
          <dgm:bulletEnabled val="1"/>
        </dgm:presLayoutVars>
      </dgm:prSet>
      <dgm:spPr/>
    </dgm:pt>
    <dgm:pt modelId="{110B8883-1A39-46F0-87B6-EE9D4BE555F1}" type="pres">
      <dgm:prSet presAssocID="{F7E885BE-B713-4085-B8C2-4730D3CEC794}" presName="wedge2" presStyleLbl="node1" presStyleIdx="1" presStyleCnt="5"/>
      <dgm:spPr/>
    </dgm:pt>
    <dgm:pt modelId="{2B8A00A9-6DF0-4381-A661-918E7905A8E8}" type="pres">
      <dgm:prSet presAssocID="{F7E885BE-B713-4085-B8C2-4730D3CEC794}" presName="dummy2a" presStyleCnt="0"/>
      <dgm:spPr/>
    </dgm:pt>
    <dgm:pt modelId="{3536EAD2-FC0E-43EA-A52C-6873D10456FA}" type="pres">
      <dgm:prSet presAssocID="{F7E885BE-B713-4085-B8C2-4730D3CEC794}" presName="dummy2b" presStyleCnt="0"/>
      <dgm:spPr/>
    </dgm:pt>
    <dgm:pt modelId="{BA7A3AD6-DDA5-42B4-B926-E46F7E8D73AD}" type="pres">
      <dgm:prSet presAssocID="{F7E885BE-B713-4085-B8C2-4730D3CEC794}" presName="wedge2Tx" presStyleLbl="node1" presStyleIdx="1" presStyleCnt="5">
        <dgm:presLayoutVars>
          <dgm:chMax val="0"/>
          <dgm:chPref val="0"/>
          <dgm:bulletEnabled val="1"/>
        </dgm:presLayoutVars>
      </dgm:prSet>
      <dgm:spPr/>
    </dgm:pt>
    <dgm:pt modelId="{255B0418-7506-4BD1-B010-568305560F43}" type="pres">
      <dgm:prSet presAssocID="{F7E885BE-B713-4085-B8C2-4730D3CEC794}" presName="wedge3" presStyleLbl="node1" presStyleIdx="2" presStyleCnt="5"/>
      <dgm:spPr/>
    </dgm:pt>
    <dgm:pt modelId="{A0BB64A4-6775-4480-AA77-C577C85B5B29}" type="pres">
      <dgm:prSet presAssocID="{F7E885BE-B713-4085-B8C2-4730D3CEC794}" presName="dummy3a" presStyleCnt="0"/>
      <dgm:spPr/>
    </dgm:pt>
    <dgm:pt modelId="{F12CDDCA-5B8E-49A2-8F1A-7AC61498AB4E}" type="pres">
      <dgm:prSet presAssocID="{F7E885BE-B713-4085-B8C2-4730D3CEC794}" presName="dummy3b" presStyleCnt="0"/>
      <dgm:spPr/>
    </dgm:pt>
    <dgm:pt modelId="{1A93D57C-8A6E-43DC-8FB4-EC1AB9A1006C}" type="pres">
      <dgm:prSet presAssocID="{F7E885BE-B713-4085-B8C2-4730D3CEC794}" presName="wedge3Tx" presStyleLbl="node1" presStyleIdx="2" presStyleCnt="5">
        <dgm:presLayoutVars>
          <dgm:chMax val="0"/>
          <dgm:chPref val="0"/>
          <dgm:bulletEnabled val="1"/>
        </dgm:presLayoutVars>
      </dgm:prSet>
      <dgm:spPr/>
    </dgm:pt>
    <dgm:pt modelId="{5E7E43C8-F0F7-4C5E-8959-6D74BA076B91}" type="pres">
      <dgm:prSet presAssocID="{F7E885BE-B713-4085-B8C2-4730D3CEC794}" presName="wedge4" presStyleLbl="node1" presStyleIdx="3" presStyleCnt="5"/>
      <dgm:spPr/>
    </dgm:pt>
    <dgm:pt modelId="{FC7EDACA-D27C-41AC-BC3A-D2129055E2A2}" type="pres">
      <dgm:prSet presAssocID="{F7E885BE-B713-4085-B8C2-4730D3CEC794}" presName="dummy4a" presStyleCnt="0"/>
      <dgm:spPr/>
    </dgm:pt>
    <dgm:pt modelId="{C6F57166-22DD-4810-AF27-A1278CA01AD3}" type="pres">
      <dgm:prSet presAssocID="{F7E885BE-B713-4085-B8C2-4730D3CEC794}" presName="dummy4b" presStyleCnt="0"/>
      <dgm:spPr/>
    </dgm:pt>
    <dgm:pt modelId="{B1538347-F5E0-4A0E-BD9A-8556DC15E5E9}" type="pres">
      <dgm:prSet presAssocID="{F7E885BE-B713-4085-B8C2-4730D3CEC794}" presName="wedge4Tx" presStyleLbl="node1" presStyleIdx="3" presStyleCnt="5">
        <dgm:presLayoutVars>
          <dgm:chMax val="0"/>
          <dgm:chPref val="0"/>
          <dgm:bulletEnabled val="1"/>
        </dgm:presLayoutVars>
      </dgm:prSet>
      <dgm:spPr/>
    </dgm:pt>
    <dgm:pt modelId="{017EED13-9486-48B0-8FA4-9E7C3E56D8D0}" type="pres">
      <dgm:prSet presAssocID="{F7E885BE-B713-4085-B8C2-4730D3CEC794}" presName="wedge5" presStyleLbl="node1" presStyleIdx="4" presStyleCnt="5"/>
      <dgm:spPr/>
    </dgm:pt>
    <dgm:pt modelId="{6E376CAF-408C-4DB7-A03A-7320699F3877}" type="pres">
      <dgm:prSet presAssocID="{F7E885BE-B713-4085-B8C2-4730D3CEC794}" presName="dummy5a" presStyleCnt="0"/>
      <dgm:spPr/>
    </dgm:pt>
    <dgm:pt modelId="{A17D143F-AFE8-4AF9-ACC3-BA2AC2402AA2}" type="pres">
      <dgm:prSet presAssocID="{F7E885BE-B713-4085-B8C2-4730D3CEC794}" presName="dummy5b" presStyleCnt="0"/>
      <dgm:spPr/>
    </dgm:pt>
    <dgm:pt modelId="{33C6AD18-B817-4D8E-A29E-79B9FAC80A4D}" type="pres">
      <dgm:prSet presAssocID="{F7E885BE-B713-4085-B8C2-4730D3CEC794}" presName="wedge5Tx" presStyleLbl="node1" presStyleIdx="4" presStyleCnt="5">
        <dgm:presLayoutVars>
          <dgm:chMax val="0"/>
          <dgm:chPref val="0"/>
          <dgm:bulletEnabled val="1"/>
        </dgm:presLayoutVars>
      </dgm:prSet>
      <dgm:spPr/>
    </dgm:pt>
    <dgm:pt modelId="{C10EE400-F905-4A39-AD55-E7178120550E}" type="pres">
      <dgm:prSet presAssocID="{7093A0E6-6CC3-437A-BC4C-10B60761A89C}" presName="arrowWedge1" presStyleLbl="fgSibTrans2D1" presStyleIdx="0" presStyleCnt="5"/>
      <dgm:spPr/>
    </dgm:pt>
    <dgm:pt modelId="{71DE8AEB-8073-4688-9EF3-02201B83597D}" type="pres">
      <dgm:prSet presAssocID="{EA0440A6-2B0F-48A8-9CEB-55C9A97FF539}" presName="arrowWedge2" presStyleLbl="fgSibTrans2D1" presStyleIdx="1" presStyleCnt="5"/>
      <dgm:spPr/>
    </dgm:pt>
    <dgm:pt modelId="{0823A863-DA9C-4437-8DAD-BBDED34689B7}" type="pres">
      <dgm:prSet presAssocID="{B857365E-FB39-46F4-B5C2-98361292D08E}" presName="arrowWedge3" presStyleLbl="fgSibTrans2D1" presStyleIdx="2" presStyleCnt="5"/>
      <dgm:spPr/>
    </dgm:pt>
    <dgm:pt modelId="{8FD3C910-AB1C-4D4D-8D8E-CFF53B648896}" type="pres">
      <dgm:prSet presAssocID="{D379301C-0EBF-46B4-B7FE-C789E24DB4B0}" presName="arrowWedge4" presStyleLbl="fgSibTrans2D1" presStyleIdx="3" presStyleCnt="5"/>
      <dgm:spPr/>
    </dgm:pt>
    <dgm:pt modelId="{BED0B9AD-21CD-40E9-B3BD-D06DBC169F78}" type="pres">
      <dgm:prSet presAssocID="{BD9A5C68-D2A0-41A2-8995-76BC692A18FE}" presName="arrowWedge5" presStyleLbl="fgSibTrans2D1" presStyleIdx="4" presStyleCnt="5"/>
      <dgm:spPr/>
    </dgm:pt>
  </dgm:ptLst>
  <dgm:cxnLst>
    <dgm:cxn modelId="{8C9BA201-0C87-4587-8B70-0D95FC930AB9}" srcId="{F7E885BE-B713-4085-B8C2-4730D3CEC794}" destId="{05955573-3167-4078-B56C-D3C2AD4D3FA4}" srcOrd="2" destOrd="0" parTransId="{B6AC1DFB-0089-4C1B-88DF-DE73004F8E34}" sibTransId="{B857365E-FB39-46F4-B5C2-98361292D08E}"/>
    <dgm:cxn modelId="{229D5102-A494-4845-9E53-B59DD560095B}" type="presOf" srcId="{609C148F-AB26-444E-AD2C-D4FE910EDB8E}" destId="{B1538347-F5E0-4A0E-BD9A-8556DC15E5E9}" srcOrd="1" destOrd="0" presId="urn:microsoft.com/office/officeart/2005/8/layout/cycle8"/>
    <dgm:cxn modelId="{76740B0E-7F46-4D74-BBFD-06286A7F8A9D}" type="presOf" srcId="{965E46E5-4843-41D1-9D0C-468C26FA9AA6}" destId="{174300FD-599D-4AF8-9B49-B2FE2D1AD551}" srcOrd="1" destOrd="0" presId="urn:microsoft.com/office/officeart/2005/8/layout/cycle8"/>
    <dgm:cxn modelId="{F5DCF517-4AA1-4320-9483-25B335B22A6E}" type="presOf" srcId="{05955573-3167-4078-B56C-D3C2AD4D3FA4}" destId="{1A93D57C-8A6E-43DC-8FB4-EC1AB9A1006C}" srcOrd="1" destOrd="0" presId="urn:microsoft.com/office/officeart/2005/8/layout/cycle8"/>
    <dgm:cxn modelId="{D2C6AA1D-6B56-45EF-822E-9CDB69778F93}" type="presOf" srcId="{965E46E5-4843-41D1-9D0C-468C26FA9AA6}" destId="{303B1B32-5445-4269-9F96-55A21F22B884}" srcOrd="0" destOrd="0" presId="urn:microsoft.com/office/officeart/2005/8/layout/cycle8"/>
    <dgm:cxn modelId="{A7FC8F5D-C11C-4EB1-AF21-B0F8D68D782C}" type="presOf" srcId="{609C148F-AB26-444E-AD2C-D4FE910EDB8E}" destId="{5E7E43C8-F0F7-4C5E-8959-6D74BA076B91}" srcOrd="0" destOrd="0" presId="urn:microsoft.com/office/officeart/2005/8/layout/cycle8"/>
    <dgm:cxn modelId="{9371B567-CF33-43ED-9CFC-F7CF201AC8BC}" type="presOf" srcId="{11C0683C-4920-413F-9C3D-ECD7B65D3751}" destId="{33C6AD18-B817-4D8E-A29E-79B9FAC80A4D}" srcOrd="1" destOrd="0" presId="urn:microsoft.com/office/officeart/2005/8/layout/cycle8"/>
    <dgm:cxn modelId="{A9DCC388-235A-42E1-9402-A7E2864B9306}" srcId="{F7E885BE-B713-4085-B8C2-4730D3CEC794}" destId="{3C2A5247-23E3-4CF0-A90E-04FE5C85686D}" srcOrd="1" destOrd="0" parTransId="{48ED2212-4A17-4B62-95F0-02185D99A8F9}" sibTransId="{EA0440A6-2B0F-48A8-9CEB-55C9A97FF539}"/>
    <dgm:cxn modelId="{980992A0-B23C-4617-8C53-7F972AF9D2AF}" srcId="{F7E885BE-B713-4085-B8C2-4730D3CEC794}" destId="{609C148F-AB26-444E-AD2C-D4FE910EDB8E}" srcOrd="3" destOrd="0" parTransId="{8C6BAD3F-E5A8-40E7-868E-B4F7B62970EE}" sibTransId="{D379301C-0EBF-46B4-B7FE-C789E24DB4B0}"/>
    <dgm:cxn modelId="{55E144A7-A238-4ACC-A478-F756C30213C8}" type="presOf" srcId="{3C2A5247-23E3-4CF0-A90E-04FE5C85686D}" destId="{110B8883-1A39-46F0-87B6-EE9D4BE555F1}" srcOrd="0" destOrd="0" presId="urn:microsoft.com/office/officeart/2005/8/layout/cycle8"/>
    <dgm:cxn modelId="{E7D49CAD-301A-428F-92D3-61173EFB10DF}" type="presOf" srcId="{F7E885BE-B713-4085-B8C2-4730D3CEC794}" destId="{76F95867-8A33-455C-896C-9043F93CF11A}" srcOrd="0" destOrd="0" presId="urn:microsoft.com/office/officeart/2005/8/layout/cycle8"/>
    <dgm:cxn modelId="{E4F919C2-B611-4F23-9BA5-B7044D898C73}" srcId="{F7E885BE-B713-4085-B8C2-4730D3CEC794}" destId="{965E46E5-4843-41D1-9D0C-468C26FA9AA6}" srcOrd="0" destOrd="0" parTransId="{A115F5DD-7BE8-4DFE-9378-371ACAD07BC7}" sibTransId="{7093A0E6-6CC3-437A-BC4C-10B60761A89C}"/>
    <dgm:cxn modelId="{A7CBD0D6-1090-400C-B594-7FEB98B5D683}" srcId="{F7E885BE-B713-4085-B8C2-4730D3CEC794}" destId="{11C0683C-4920-413F-9C3D-ECD7B65D3751}" srcOrd="4" destOrd="0" parTransId="{0C99C019-4969-41D4-B93E-51B1D338E759}" sibTransId="{BD9A5C68-D2A0-41A2-8995-76BC692A18FE}"/>
    <dgm:cxn modelId="{8A6808E7-47A6-45EE-8950-D5BDFA39394C}" type="presOf" srcId="{11C0683C-4920-413F-9C3D-ECD7B65D3751}" destId="{017EED13-9486-48B0-8FA4-9E7C3E56D8D0}" srcOrd="0" destOrd="0" presId="urn:microsoft.com/office/officeart/2005/8/layout/cycle8"/>
    <dgm:cxn modelId="{FD5C10EA-3846-48BA-A5A4-E6D0A84FA3A2}" type="presOf" srcId="{3C2A5247-23E3-4CF0-A90E-04FE5C85686D}" destId="{BA7A3AD6-DDA5-42B4-B926-E46F7E8D73AD}" srcOrd="1" destOrd="0" presId="urn:microsoft.com/office/officeart/2005/8/layout/cycle8"/>
    <dgm:cxn modelId="{05BDBBF4-DC19-4499-ADD0-E295B0FFA5AE}" type="presOf" srcId="{05955573-3167-4078-B56C-D3C2AD4D3FA4}" destId="{255B0418-7506-4BD1-B010-568305560F43}" srcOrd="0" destOrd="0" presId="urn:microsoft.com/office/officeart/2005/8/layout/cycle8"/>
    <dgm:cxn modelId="{0BDCAD6A-B38B-4067-B9F8-00BC8EADEF97}" type="presParOf" srcId="{76F95867-8A33-455C-896C-9043F93CF11A}" destId="{303B1B32-5445-4269-9F96-55A21F22B884}" srcOrd="0" destOrd="0" presId="urn:microsoft.com/office/officeart/2005/8/layout/cycle8"/>
    <dgm:cxn modelId="{07DEBA5B-F83E-49BB-81A5-4286E4705EBE}" type="presParOf" srcId="{76F95867-8A33-455C-896C-9043F93CF11A}" destId="{70E85D68-60F1-4045-9870-DC2D257E55E9}" srcOrd="1" destOrd="0" presId="urn:microsoft.com/office/officeart/2005/8/layout/cycle8"/>
    <dgm:cxn modelId="{62E2F7A0-C989-4B95-BBA6-A7DDC3766213}" type="presParOf" srcId="{76F95867-8A33-455C-896C-9043F93CF11A}" destId="{A7AE735A-5117-4CBC-944D-C52235F11B72}" srcOrd="2" destOrd="0" presId="urn:microsoft.com/office/officeart/2005/8/layout/cycle8"/>
    <dgm:cxn modelId="{12312E87-F907-49B8-9E31-5402D66D2A24}" type="presParOf" srcId="{76F95867-8A33-455C-896C-9043F93CF11A}" destId="{174300FD-599D-4AF8-9B49-B2FE2D1AD551}" srcOrd="3" destOrd="0" presId="urn:microsoft.com/office/officeart/2005/8/layout/cycle8"/>
    <dgm:cxn modelId="{10914622-722E-40BC-88D9-ACE1AD42AF55}" type="presParOf" srcId="{76F95867-8A33-455C-896C-9043F93CF11A}" destId="{110B8883-1A39-46F0-87B6-EE9D4BE555F1}" srcOrd="4" destOrd="0" presId="urn:microsoft.com/office/officeart/2005/8/layout/cycle8"/>
    <dgm:cxn modelId="{9DDD06A2-AEAE-475A-9B15-947A9C690CAA}" type="presParOf" srcId="{76F95867-8A33-455C-896C-9043F93CF11A}" destId="{2B8A00A9-6DF0-4381-A661-918E7905A8E8}" srcOrd="5" destOrd="0" presId="urn:microsoft.com/office/officeart/2005/8/layout/cycle8"/>
    <dgm:cxn modelId="{1588DFE3-B8D2-4ABA-A72D-DA9D06ABFCBE}" type="presParOf" srcId="{76F95867-8A33-455C-896C-9043F93CF11A}" destId="{3536EAD2-FC0E-43EA-A52C-6873D10456FA}" srcOrd="6" destOrd="0" presId="urn:microsoft.com/office/officeart/2005/8/layout/cycle8"/>
    <dgm:cxn modelId="{CA89B40B-2205-4986-B252-ED996EC393E0}" type="presParOf" srcId="{76F95867-8A33-455C-896C-9043F93CF11A}" destId="{BA7A3AD6-DDA5-42B4-B926-E46F7E8D73AD}" srcOrd="7" destOrd="0" presId="urn:microsoft.com/office/officeart/2005/8/layout/cycle8"/>
    <dgm:cxn modelId="{614435E7-2C76-4BA3-9439-FAA4F729EAC1}" type="presParOf" srcId="{76F95867-8A33-455C-896C-9043F93CF11A}" destId="{255B0418-7506-4BD1-B010-568305560F43}" srcOrd="8" destOrd="0" presId="urn:microsoft.com/office/officeart/2005/8/layout/cycle8"/>
    <dgm:cxn modelId="{C91910B5-445E-42D2-B252-CE566D269A57}" type="presParOf" srcId="{76F95867-8A33-455C-896C-9043F93CF11A}" destId="{A0BB64A4-6775-4480-AA77-C577C85B5B29}" srcOrd="9" destOrd="0" presId="urn:microsoft.com/office/officeart/2005/8/layout/cycle8"/>
    <dgm:cxn modelId="{BFBFEF8B-5B89-4907-99F2-C7D8F4FCF9F4}" type="presParOf" srcId="{76F95867-8A33-455C-896C-9043F93CF11A}" destId="{F12CDDCA-5B8E-49A2-8F1A-7AC61498AB4E}" srcOrd="10" destOrd="0" presId="urn:microsoft.com/office/officeart/2005/8/layout/cycle8"/>
    <dgm:cxn modelId="{D3BC924F-1131-409F-B102-F2FB9BCF907E}" type="presParOf" srcId="{76F95867-8A33-455C-896C-9043F93CF11A}" destId="{1A93D57C-8A6E-43DC-8FB4-EC1AB9A1006C}" srcOrd="11" destOrd="0" presId="urn:microsoft.com/office/officeart/2005/8/layout/cycle8"/>
    <dgm:cxn modelId="{E8DFD308-DC3D-47C3-B108-3A0831F9B9EF}" type="presParOf" srcId="{76F95867-8A33-455C-896C-9043F93CF11A}" destId="{5E7E43C8-F0F7-4C5E-8959-6D74BA076B91}" srcOrd="12" destOrd="0" presId="urn:microsoft.com/office/officeart/2005/8/layout/cycle8"/>
    <dgm:cxn modelId="{CA41C34E-2120-4DC2-9F93-55DCBF775374}" type="presParOf" srcId="{76F95867-8A33-455C-896C-9043F93CF11A}" destId="{FC7EDACA-D27C-41AC-BC3A-D2129055E2A2}" srcOrd="13" destOrd="0" presId="urn:microsoft.com/office/officeart/2005/8/layout/cycle8"/>
    <dgm:cxn modelId="{7490E575-90D3-4D1D-BF74-4E3EBD9F953B}" type="presParOf" srcId="{76F95867-8A33-455C-896C-9043F93CF11A}" destId="{C6F57166-22DD-4810-AF27-A1278CA01AD3}" srcOrd="14" destOrd="0" presId="urn:microsoft.com/office/officeart/2005/8/layout/cycle8"/>
    <dgm:cxn modelId="{58D0717C-0075-49A5-9F0D-579CC95CFDB0}" type="presParOf" srcId="{76F95867-8A33-455C-896C-9043F93CF11A}" destId="{B1538347-F5E0-4A0E-BD9A-8556DC15E5E9}" srcOrd="15" destOrd="0" presId="urn:microsoft.com/office/officeart/2005/8/layout/cycle8"/>
    <dgm:cxn modelId="{AFAAAD8B-F14A-42D9-B9A7-ACD1798657FE}" type="presParOf" srcId="{76F95867-8A33-455C-896C-9043F93CF11A}" destId="{017EED13-9486-48B0-8FA4-9E7C3E56D8D0}" srcOrd="16" destOrd="0" presId="urn:microsoft.com/office/officeart/2005/8/layout/cycle8"/>
    <dgm:cxn modelId="{7F86EA39-B6BA-4E92-A41E-56216314E29D}" type="presParOf" srcId="{76F95867-8A33-455C-896C-9043F93CF11A}" destId="{6E376CAF-408C-4DB7-A03A-7320699F3877}" srcOrd="17" destOrd="0" presId="urn:microsoft.com/office/officeart/2005/8/layout/cycle8"/>
    <dgm:cxn modelId="{D60E4F53-A573-4601-A928-FAF762E216B1}" type="presParOf" srcId="{76F95867-8A33-455C-896C-9043F93CF11A}" destId="{A17D143F-AFE8-4AF9-ACC3-BA2AC2402AA2}" srcOrd="18" destOrd="0" presId="urn:microsoft.com/office/officeart/2005/8/layout/cycle8"/>
    <dgm:cxn modelId="{6341B310-3494-48FB-B55E-56D3804B86F7}" type="presParOf" srcId="{76F95867-8A33-455C-896C-9043F93CF11A}" destId="{33C6AD18-B817-4D8E-A29E-79B9FAC80A4D}" srcOrd="19" destOrd="0" presId="urn:microsoft.com/office/officeart/2005/8/layout/cycle8"/>
    <dgm:cxn modelId="{36AF7805-0094-42CF-B565-4F802A1C58B8}" type="presParOf" srcId="{76F95867-8A33-455C-896C-9043F93CF11A}" destId="{C10EE400-F905-4A39-AD55-E7178120550E}" srcOrd="20" destOrd="0" presId="urn:microsoft.com/office/officeart/2005/8/layout/cycle8"/>
    <dgm:cxn modelId="{4F5CBF26-32BE-461F-A866-3E4F9AFC0D89}" type="presParOf" srcId="{76F95867-8A33-455C-896C-9043F93CF11A}" destId="{71DE8AEB-8073-4688-9EF3-02201B83597D}" srcOrd="21" destOrd="0" presId="urn:microsoft.com/office/officeart/2005/8/layout/cycle8"/>
    <dgm:cxn modelId="{53956F3B-7C46-4448-B826-C1D62825F5CB}" type="presParOf" srcId="{76F95867-8A33-455C-896C-9043F93CF11A}" destId="{0823A863-DA9C-4437-8DAD-BBDED34689B7}" srcOrd="22" destOrd="0" presId="urn:microsoft.com/office/officeart/2005/8/layout/cycle8"/>
    <dgm:cxn modelId="{B6A8DD3B-07AD-4BAD-9E02-81430091BAE4}" type="presParOf" srcId="{76F95867-8A33-455C-896C-9043F93CF11A}" destId="{8FD3C910-AB1C-4D4D-8D8E-CFF53B648896}" srcOrd="23" destOrd="0" presId="urn:microsoft.com/office/officeart/2005/8/layout/cycle8"/>
    <dgm:cxn modelId="{75AF0E5E-F57B-40E4-8E1E-0F47575243E2}" type="presParOf" srcId="{76F95867-8A33-455C-896C-9043F93CF11A}" destId="{BED0B9AD-21CD-40E9-B3BD-D06DBC169F78}"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3B1B32-5445-4269-9F96-55A21F22B884}">
      <dsp:nvSpPr>
        <dsp:cNvPr id="0" name=""/>
        <dsp:cNvSpPr/>
      </dsp:nvSpPr>
      <dsp:spPr>
        <a:xfrm>
          <a:off x="669322" y="155108"/>
          <a:ext cx="2104868" cy="2104868"/>
        </a:xfrm>
        <a:prstGeom prst="pie">
          <a:avLst>
            <a:gd name="adj1" fmla="val 16200000"/>
            <a:gd name="adj2" fmla="val 2052000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t>产品差异</a:t>
          </a:r>
          <a:endParaRPr lang="en-US" sz="1800" b="1" kern="1200" dirty="0"/>
        </a:p>
      </dsp:txBody>
      <dsp:txXfrm>
        <a:off x="1767361" y="508927"/>
        <a:ext cx="676564" cy="451043"/>
      </dsp:txXfrm>
    </dsp:sp>
    <dsp:sp modelId="{110B8883-1A39-46F0-87B6-EE9D4BE555F1}">
      <dsp:nvSpPr>
        <dsp:cNvPr id="0" name=""/>
        <dsp:cNvSpPr/>
      </dsp:nvSpPr>
      <dsp:spPr>
        <a:xfrm>
          <a:off x="687363" y="211238"/>
          <a:ext cx="2104868" cy="2104868"/>
        </a:xfrm>
        <a:prstGeom prst="pie">
          <a:avLst>
            <a:gd name="adj1" fmla="val 20520000"/>
            <a:gd name="adj2" fmla="val 324000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t>服务差异</a:t>
          </a:r>
          <a:endParaRPr lang="en-US" sz="1800" b="1" kern="1200" dirty="0"/>
        </a:p>
      </dsp:txBody>
      <dsp:txXfrm>
        <a:off x="2042999" y="1172963"/>
        <a:ext cx="626449" cy="501159"/>
      </dsp:txXfrm>
    </dsp:sp>
    <dsp:sp modelId="{255B0418-7506-4BD1-B010-568305560F43}">
      <dsp:nvSpPr>
        <dsp:cNvPr id="0" name=""/>
        <dsp:cNvSpPr/>
      </dsp:nvSpPr>
      <dsp:spPr>
        <a:xfrm>
          <a:off x="639753" y="245818"/>
          <a:ext cx="2104868" cy="2104868"/>
        </a:xfrm>
        <a:prstGeom prst="pie">
          <a:avLst>
            <a:gd name="adj1" fmla="val 3240000"/>
            <a:gd name="adj2" fmla="val 756000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t>渠道差异</a:t>
          </a:r>
          <a:endParaRPr lang="en-US" sz="1800" b="1" kern="1200" dirty="0"/>
        </a:p>
      </dsp:txBody>
      <dsp:txXfrm>
        <a:off x="1391492" y="1724238"/>
        <a:ext cx="601391" cy="551275"/>
      </dsp:txXfrm>
    </dsp:sp>
    <dsp:sp modelId="{5E7E43C8-F0F7-4C5E-8959-6D74BA076B91}">
      <dsp:nvSpPr>
        <dsp:cNvPr id="0" name=""/>
        <dsp:cNvSpPr/>
      </dsp:nvSpPr>
      <dsp:spPr>
        <a:xfrm>
          <a:off x="592143" y="211238"/>
          <a:ext cx="2104868" cy="2104868"/>
        </a:xfrm>
        <a:prstGeom prst="pie">
          <a:avLst>
            <a:gd name="adj1" fmla="val 7560000"/>
            <a:gd name="adj2" fmla="val 1188000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t>人员差异</a:t>
          </a:r>
          <a:endParaRPr lang="en-US" sz="1800" b="1" kern="1200" dirty="0"/>
        </a:p>
      </dsp:txBody>
      <dsp:txXfrm>
        <a:off x="714927" y="1172963"/>
        <a:ext cx="626449" cy="501159"/>
      </dsp:txXfrm>
    </dsp:sp>
    <dsp:sp modelId="{017EED13-9486-48B0-8FA4-9E7C3E56D8D0}">
      <dsp:nvSpPr>
        <dsp:cNvPr id="0" name=""/>
        <dsp:cNvSpPr/>
      </dsp:nvSpPr>
      <dsp:spPr>
        <a:xfrm>
          <a:off x="610185" y="155108"/>
          <a:ext cx="2104868" cy="2104868"/>
        </a:xfrm>
        <a:prstGeom prst="pie">
          <a:avLst>
            <a:gd name="adj1" fmla="val 11880000"/>
            <a:gd name="adj2" fmla="val 16200000"/>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t>形象差异</a:t>
          </a:r>
          <a:endParaRPr lang="en-US" sz="1800" b="1" kern="1200" dirty="0"/>
        </a:p>
      </dsp:txBody>
      <dsp:txXfrm>
        <a:off x="940449" y="508927"/>
        <a:ext cx="676564" cy="451043"/>
      </dsp:txXfrm>
    </dsp:sp>
    <dsp:sp modelId="{C10EE400-F905-4A39-AD55-E7178120550E}">
      <dsp:nvSpPr>
        <dsp:cNvPr id="0" name=""/>
        <dsp:cNvSpPr/>
      </dsp:nvSpPr>
      <dsp:spPr>
        <a:xfrm>
          <a:off x="538921" y="24807"/>
          <a:ext cx="2365471" cy="2365471"/>
        </a:xfrm>
        <a:prstGeom prst="circularArrow">
          <a:avLst>
            <a:gd name="adj1" fmla="val 5085"/>
            <a:gd name="adj2" fmla="val 327528"/>
            <a:gd name="adj3" fmla="val 20192361"/>
            <a:gd name="adj4" fmla="val 16200324"/>
            <a:gd name="adj5" fmla="val 5932"/>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71DE8AEB-8073-4688-9EF3-02201B83597D}">
      <dsp:nvSpPr>
        <dsp:cNvPr id="0" name=""/>
        <dsp:cNvSpPr/>
      </dsp:nvSpPr>
      <dsp:spPr>
        <a:xfrm>
          <a:off x="557207" y="80918"/>
          <a:ext cx="2365471" cy="2365471"/>
        </a:xfrm>
        <a:prstGeom prst="circularArrow">
          <a:avLst>
            <a:gd name="adj1" fmla="val 5085"/>
            <a:gd name="adj2" fmla="val 327528"/>
            <a:gd name="adj3" fmla="val 2912753"/>
            <a:gd name="adj4" fmla="val 20519953"/>
            <a:gd name="adj5" fmla="val 5932"/>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0823A863-DA9C-4437-8DAD-BBDED34689B7}">
      <dsp:nvSpPr>
        <dsp:cNvPr id="0" name=""/>
        <dsp:cNvSpPr/>
      </dsp:nvSpPr>
      <dsp:spPr>
        <a:xfrm>
          <a:off x="509452" y="115604"/>
          <a:ext cx="2365471" cy="2365471"/>
        </a:xfrm>
        <a:prstGeom prst="circularArrow">
          <a:avLst>
            <a:gd name="adj1" fmla="val 5085"/>
            <a:gd name="adj2" fmla="val 327528"/>
            <a:gd name="adj3" fmla="val 7232777"/>
            <a:gd name="adj4" fmla="val 3239695"/>
            <a:gd name="adj5" fmla="val 5932"/>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8FD3C910-AB1C-4D4D-8D8E-CFF53B648896}">
      <dsp:nvSpPr>
        <dsp:cNvPr id="0" name=""/>
        <dsp:cNvSpPr/>
      </dsp:nvSpPr>
      <dsp:spPr>
        <a:xfrm>
          <a:off x="461696" y="80918"/>
          <a:ext cx="2365471" cy="2365471"/>
        </a:xfrm>
        <a:prstGeom prst="circularArrow">
          <a:avLst>
            <a:gd name="adj1" fmla="val 5085"/>
            <a:gd name="adj2" fmla="val 327528"/>
            <a:gd name="adj3" fmla="val 11552519"/>
            <a:gd name="adj4" fmla="val 7559718"/>
            <a:gd name="adj5" fmla="val 5932"/>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 modelId="{BED0B9AD-21CD-40E9-B3BD-D06DBC169F78}">
      <dsp:nvSpPr>
        <dsp:cNvPr id="0" name=""/>
        <dsp:cNvSpPr/>
      </dsp:nvSpPr>
      <dsp:spPr>
        <a:xfrm>
          <a:off x="479983" y="24807"/>
          <a:ext cx="2365471" cy="2365471"/>
        </a:xfrm>
        <a:prstGeom prst="circularArrow">
          <a:avLst>
            <a:gd name="adj1" fmla="val 5085"/>
            <a:gd name="adj2" fmla="val 327528"/>
            <a:gd name="adj3" fmla="val 15872148"/>
            <a:gd name="adj4" fmla="val 11880111"/>
            <a:gd name="adj5" fmla="val 5932"/>
          </a:avLst>
        </a:prstGeom>
        <a:gradFill rotWithShape="0">
          <a:gsLst>
            <a:gs pos="0">
              <a:schemeClr val="accent6">
                <a:hueOff val="0"/>
                <a:satOff val="0"/>
                <a:lumOff val="0"/>
                <a:alphaOff val="0"/>
                <a:tint val="50000"/>
                <a:satMod val="300000"/>
              </a:schemeClr>
            </a:gs>
            <a:gs pos="35000">
              <a:schemeClr val="accent6">
                <a:hueOff val="0"/>
                <a:satOff val="0"/>
                <a:lumOff val="0"/>
                <a:alphaOff val="0"/>
                <a:tint val="37000"/>
                <a:satMod val="300000"/>
              </a:schemeClr>
            </a:gs>
            <a:gs pos="100000">
              <a:schemeClr val="accent6">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1AE21E15-C0D0-4351-B3F9-8DD2A6B35E86}" type="datetimeFigureOut">
              <a:rPr lang="zh-CN" altLang="en-US" smtClean="0"/>
              <a:pPr/>
              <a:t>2022/4/13</a:t>
            </a:fld>
            <a:endParaRPr lang="zh-CN" altLang="en-US" dirty="0"/>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DB281918-FFFC-4FC9-A557-6C56D590E5AB}" type="slidenum">
              <a:rPr lang="zh-CN" altLang="en-US" smtClean="0"/>
              <a:pPr/>
              <a:t>‹#›</a:t>
            </a:fld>
            <a:endParaRPr lang="zh-CN" altLang="en-US" dirty="0"/>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15</a:t>
            </a:fld>
            <a:endParaRPr lang="zh-CN" altLang="en-US"/>
          </a:p>
        </p:txBody>
      </p:sp>
    </p:spTree>
    <p:extLst>
      <p:ext uri="{BB962C8B-B14F-4D97-AF65-F5344CB8AC3E}">
        <p14:creationId xmlns:p14="http://schemas.microsoft.com/office/powerpoint/2010/main" val="497142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34</a:t>
            </a:fld>
            <a:endParaRPr lang="zh-CN" altLang="en-US"/>
          </a:p>
        </p:txBody>
      </p:sp>
    </p:spTree>
    <p:extLst>
      <p:ext uri="{BB962C8B-B14F-4D97-AF65-F5344CB8AC3E}">
        <p14:creationId xmlns:p14="http://schemas.microsoft.com/office/powerpoint/2010/main" val="2950235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pPr/>
              <a:t>35</a:t>
            </a:fld>
            <a:endParaRPr lang="zh-CN" altLang="en-US" dirty="0"/>
          </a:p>
        </p:txBody>
      </p:sp>
    </p:spTree>
    <p:extLst>
      <p:ext uri="{BB962C8B-B14F-4D97-AF65-F5344CB8AC3E}">
        <p14:creationId xmlns:p14="http://schemas.microsoft.com/office/powerpoint/2010/main" val="32989533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a typeface="微软雅黑" panose="020B0503020204020204" pitchFamily="34" charset="-122"/>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ea typeface="微软雅黑" panose="020B0503020204020204" pitchFamily="34" charset="-122"/>
                </a:rPr>
                <a:t>PRINCIPLES OF MARKETING</a:t>
              </a:r>
              <a:endParaRPr lang="zh-CN" altLang="en-US" sz="2400" dirty="0">
                <a:solidFill>
                  <a:srgbClr val="DDD2B5">
                    <a:lumMod val="40000"/>
                    <a:lumOff val="60000"/>
                  </a:srgbClr>
                </a:solidFill>
                <a:latin typeface="Bauhaus 93" pitchFamily="82" charset="0"/>
                <a:ea typeface="微软雅黑" panose="020B0503020204020204" pitchFamily="34" charset="-122"/>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a typeface="微软雅黑" panose="020B0503020204020204" pitchFamily="34" charset="-122"/>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a typeface="微软雅黑" panose="020B0503020204020204" pitchFamily="34" charset="-122"/>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ea typeface="微软雅黑" panose="020B0503020204020204" pitchFamily="34" charset="-122"/>
                </a:rPr>
                <a:t>Education</a:t>
              </a:r>
              <a:endParaRPr lang="zh-CN" altLang="en-US" sz="1800" b="1" dirty="0">
                <a:solidFill>
                  <a:srgbClr val="FFFFFF"/>
                </a:solidFill>
                <a:latin typeface="Bell MT" pitchFamily="18" charset="0"/>
                <a:ea typeface="微软雅黑" panose="020B0503020204020204" pitchFamily="34" charset="-122"/>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a typeface="微软雅黑" panose="020B0503020204020204" pitchFamily="34" charset="-122"/>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a typeface="微软雅黑" panose="020B0503020204020204" pitchFamily="34" charset="-122"/>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a typeface="微软雅黑" panose="020B0503020204020204" pitchFamily="34" charset="-122"/>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ea typeface="微软雅黑" panose="020B0503020204020204" pitchFamily="34" charset="-122"/>
                </a:rPr>
                <a:t>Education</a:t>
              </a:r>
              <a:endParaRPr lang="zh-CN" altLang="en-US" sz="6000" b="1" dirty="0">
                <a:solidFill>
                  <a:srgbClr val="FFFFFF"/>
                </a:solidFill>
                <a:latin typeface="Bell MT" pitchFamily="18" charset="0"/>
                <a:ea typeface="微软雅黑" panose="020B0503020204020204" pitchFamily="34" charset="-122"/>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a typeface="微软雅黑" panose="020B0503020204020204" pitchFamily="34" charset="-122"/>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ea typeface="微软雅黑" panose="020B0503020204020204" pitchFamily="34" charset="-122"/>
                </a:rPr>
                <a:t>PRINCIPLES OF MARKETING</a:t>
              </a:r>
              <a:endParaRPr lang="zh-CN" altLang="en-US" sz="1400" dirty="0">
                <a:solidFill>
                  <a:srgbClr val="DDD2B5">
                    <a:lumMod val="40000"/>
                    <a:lumOff val="60000"/>
                  </a:srgbClr>
                </a:solidFill>
                <a:latin typeface="Bauhaus 93" pitchFamily="82" charset="0"/>
                <a:ea typeface="微软雅黑" panose="020B0503020204020204" pitchFamily="34" charset="-122"/>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dirty="0">
              <a:solidFill>
                <a:srgbClr val="091D5D"/>
              </a:solidFill>
              <a:latin typeface="Verdana" pitchFamily="34" charset="0"/>
              <a:ea typeface="微软雅黑" panose="020B0503020204020204" pitchFamily="34" charset="-122"/>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ea typeface="微软雅黑" panose="020B0503020204020204" pitchFamily="34" charset="-122"/>
              </a:rPr>
              <a:t>PRINCIPLES OF MARKETING</a:t>
            </a:r>
            <a:r>
              <a:rPr lang="en-US" altLang="zh-CN" sz="1400" b="1" dirty="0">
                <a:solidFill>
                  <a:srgbClr val="9CD100"/>
                </a:solidFill>
                <a:ea typeface="微软雅黑" panose="020B0503020204020204" pitchFamily="34" charset="-122"/>
              </a:rPr>
              <a:t>.</a:t>
            </a:r>
            <a:endParaRPr lang="zh-CN" altLang="en-US" sz="1000" b="1" dirty="0">
              <a:solidFill>
                <a:srgbClr val="9CD100"/>
              </a:solidFill>
              <a:ea typeface="微软雅黑" panose="020B0503020204020204" pitchFamily="34" charset="-122"/>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dirty="0">
              <a:solidFill>
                <a:srgbClr val="091D5D"/>
              </a:solidFill>
              <a:latin typeface="Verdana" pitchFamily="34" charset="0"/>
              <a:ea typeface="微软雅黑" panose="020B0503020204020204" pitchFamily="34" charset="-122"/>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a typeface="微软雅黑" panose="020B0503020204020204" pitchFamily="34" charset="-122"/>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ea typeface="微软雅黑" panose="020B0503020204020204" pitchFamily="34" charset="-122"/>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dirty="0"/>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ea typeface="微软雅黑" panose="020B0503020204020204" pitchFamily="34" charset="-122"/>
              </a:rPr>
              <a:t>汽车营销</a:t>
            </a:r>
            <a:endParaRPr lang="zh-CN" altLang="en-US" sz="1200" b="1" dirty="0">
              <a:solidFill>
                <a:srgbClr val="990000"/>
              </a:solidFill>
              <a:ea typeface="微软雅黑" panose="020B0503020204020204" pitchFamily="34" charset="-122"/>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汽车目标市场营销策略</a:t>
            </a: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微软雅黑" panose="020B0503020204020204" pitchFamily="34" charset="-122"/>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微软雅黑" panose="020B0503020204020204" pitchFamily="34" charset="-122"/>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slide" Target="slide22.xml"/><Relationship Id="rId1" Type="http://schemas.openxmlformats.org/officeDocument/2006/relationships/slideLayout" Target="../slideLayouts/slideLayout3.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slide" Target="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lnSpc>
                <a:spcPct val="150000"/>
              </a:lnSpc>
            </a:pPr>
            <a:r>
              <a:rPr lang="zh-CN" altLang="en-US" sz="2400" dirty="0">
                <a:solidFill>
                  <a:srgbClr val="C00000"/>
                </a:solidFill>
                <a:latin typeface="微软雅黑" panose="020B0503020204020204" pitchFamily="34" charset="-122"/>
              </a:rPr>
              <a:t>目标市场营销</a:t>
            </a:r>
            <a:r>
              <a:rPr lang="zh-CN" altLang="en-US" sz="2400" dirty="0">
                <a:latin typeface="微软雅黑" panose="020B0503020204020204" pitchFamily="34" charset="-122"/>
              </a:rPr>
              <a:t>是企业根据</a:t>
            </a:r>
            <a:r>
              <a:rPr lang="zh-CN" altLang="en-US" sz="2400" dirty="0">
                <a:solidFill>
                  <a:srgbClr val="C00000"/>
                </a:solidFill>
                <a:latin typeface="微软雅黑" panose="020B0503020204020204" pitchFamily="34" charset="-122"/>
              </a:rPr>
              <a:t>市场需求的差异性</a:t>
            </a:r>
            <a:r>
              <a:rPr lang="zh-CN" altLang="en-US" sz="2400" dirty="0">
                <a:latin typeface="微软雅黑" panose="020B0503020204020204" pitchFamily="34" charset="-122"/>
              </a:rPr>
              <a:t>，把整体市场划分为若干个具有不同需求的子市场，选择其中一个或几个作为目标市场，运用适当的市场营销组合，集中力量为目标市场服务，满足目标市场需要。</a:t>
            </a:r>
            <a:endParaRPr lang="en-US" altLang="zh-CN" sz="2400" dirty="0">
              <a:latin typeface="微软雅黑" panose="020B0503020204020204" pitchFamily="34" charset="-122"/>
            </a:endParaRPr>
          </a:p>
          <a:p>
            <a:pPr lvl="0"/>
            <a:endParaRPr lang="zh-CN" altLang="en-US" sz="2400" dirty="0">
              <a:latin typeface="微软雅黑" panose="020B0503020204020204" pitchFamily="34" charset="-122"/>
            </a:endParaRPr>
          </a:p>
          <a:p>
            <a:r>
              <a:rPr lang="zh-CN" altLang="en-US" sz="2400" dirty="0">
                <a:latin typeface="微软雅黑" panose="020B0503020204020204" pitchFamily="34" charset="-122"/>
              </a:rPr>
              <a:t>目标市场营销，即</a:t>
            </a:r>
            <a:r>
              <a:rPr lang="en-US" altLang="zh-CN" sz="2400" dirty="0">
                <a:latin typeface="微软雅黑" panose="020B0503020204020204" pitchFamily="34" charset="-122"/>
              </a:rPr>
              <a:t>STP</a:t>
            </a:r>
            <a:r>
              <a:rPr lang="zh-CN" altLang="en-US" sz="2400" dirty="0">
                <a:latin typeface="微软雅黑" panose="020B0503020204020204" pitchFamily="34" charset="-122"/>
              </a:rPr>
              <a:t>营销。</a:t>
            </a:r>
            <a:endParaRPr lang="en-US" altLang="zh-CN" sz="2400" dirty="0">
              <a:latin typeface="微软雅黑" panose="020B0503020204020204" pitchFamily="34" charset="-122"/>
            </a:endParaRPr>
          </a:p>
          <a:p>
            <a:r>
              <a:rPr lang="en-US" altLang="zh-CN" sz="2400" dirty="0">
                <a:solidFill>
                  <a:srgbClr val="C00000"/>
                </a:solidFill>
                <a:latin typeface="微软雅黑" panose="020B0503020204020204" pitchFamily="34" charset="-122"/>
              </a:rPr>
              <a:t>(segmentation) </a:t>
            </a:r>
            <a:r>
              <a:rPr lang="zh-CN" altLang="en-US" sz="2400" dirty="0">
                <a:solidFill>
                  <a:srgbClr val="C00000"/>
                </a:solidFill>
                <a:latin typeface="微软雅黑" panose="020B0503020204020204" pitchFamily="34" charset="-122"/>
              </a:rPr>
              <a:t>市场细分</a:t>
            </a:r>
            <a:endParaRPr lang="en-US" altLang="zh-CN" sz="2400" dirty="0">
              <a:solidFill>
                <a:srgbClr val="C00000"/>
              </a:solidFill>
              <a:latin typeface="微软雅黑" panose="020B0503020204020204" pitchFamily="34" charset="-122"/>
            </a:endParaRPr>
          </a:p>
          <a:p>
            <a:r>
              <a:rPr lang="en-US" altLang="zh-CN" sz="2400" dirty="0">
                <a:solidFill>
                  <a:srgbClr val="C00000"/>
                </a:solidFill>
                <a:latin typeface="微软雅黑" panose="020B0503020204020204" pitchFamily="34" charset="-122"/>
              </a:rPr>
              <a:t>(targeting) </a:t>
            </a:r>
            <a:r>
              <a:rPr lang="zh-CN" altLang="en-US" sz="2400" dirty="0">
                <a:solidFill>
                  <a:srgbClr val="C00000"/>
                </a:solidFill>
                <a:latin typeface="微软雅黑" panose="020B0503020204020204" pitchFamily="34" charset="-122"/>
              </a:rPr>
              <a:t>目标市场选择</a:t>
            </a:r>
            <a:endParaRPr lang="en-US" altLang="zh-CN" sz="2400" dirty="0">
              <a:solidFill>
                <a:srgbClr val="C00000"/>
              </a:solidFill>
              <a:latin typeface="微软雅黑" panose="020B0503020204020204" pitchFamily="34" charset="-122"/>
            </a:endParaRPr>
          </a:p>
          <a:p>
            <a:r>
              <a:rPr lang="en-US" altLang="zh-CN" sz="2400" dirty="0">
                <a:solidFill>
                  <a:srgbClr val="C00000"/>
                </a:solidFill>
                <a:latin typeface="微软雅黑" panose="020B0503020204020204" pitchFamily="34" charset="-122"/>
              </a:rPr>
              <a:t>(positioning) </a:t>
            </a:r>
            <a:r>
              <a:rPr lang="zh-CN" altLang="en-US" sz="2400" dirty="0">
                <a:solidFill>
                  <a:srgbClr val="C00000"/>
                </a:solidFill>
                <a:latin typeface="微软雅黑" panose="020B0503020204020204" pitchFamily="34" charset="-122"/>
              </a:rPr>
              <a:t>市场定位</a:t>
            </a:r>
            <a:endParaRPr lang="en-US" altLang="zh-CN" sz="2400" dirty="0">
              <a:solidFill>
                <a:srgbClr val="C00000"/>
              </a:solidFill>
              <a:latin typeface="微软雅黑" panose="020B0503020204020204" pitchFamily="34" charset="-122"/>
            </a:endParaRPr>
          </a:p>
          <a:p>
            <a:endParaRPr lang="zh-CN" altLang="en-US" sz="2400" dirty="0">
              <a:latin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a:p>
        </p:txBody>
      </p:sp>
    </p:spTree>
    <p:extLst>
      <p:ext uri="{BB962C8B-B14F-4D97-AF65-F5344CB8AC3E}">
        <p14:creationId xmlns:p14="http://schemas.microsoft.com/office/powerpoint/2010/main" val="1902596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fade">
                                      <p:cBhvr>
                                        <p:cTn id="17" dur="1000"/>
                                        <p:tgtEl>
                                          <p:spTgt spid="3">
                                            <p:txEl>
                                              <p:pRg st="5" end="5"/>
                                            </p:txEl>
                                          </p:spTgt>
                                        </p:tgtEl>
                                      </p:cBhvr>
                                    </p:animEffect>
                                    <p:anim calcmode="lin" valueType="num">
                                      <p:cBhvr>
                                        <p:cTn id="1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476672"/>
            <a:ext cx="8034337" cy="5839993"/>
          </a:xfrm>
        </p:spPr>
        <p:txBody>
          <a:bodyPr/>
          <a:lstStyle/>
          <a:p>
            <a:pPr>
              <a:lnSpc>
                <a:spcPct val="150000"/>
              </a:lnSpc>
            </a:pPr>
            <a:r>
              <a:rPr lang="en-US" altLang="zh-CN" sz="2400" dirty="0"/>
              <a:t>6.1.3</a:t>
            </a:r>
            <a:r>
              <a:rPr lang="zh-CN" altLang="en-US" sz="2400" dirty="0"/>
              <a:t>市场细分的标准</a:t>
            </a:r>
          </a:p>
          <a:p>
            <a:pPr>
              <a:lnSpc>
                <a:spcPct val="150000"/>
              </a:lnSpc>
            </a:pPr>
            <a:r>
              <a:rPr lang="en-US" altLang="zh-CN" sz="2400" dirty="0"/>
              <a:t>1.</a:t>
            </a:r>
            <a:r>
              <a:rPr lang="zh-CN" altLang="en-US" sz="2400" dirty="0"/>
              <a:t>按地理位置细分</a:t>
            </a:r>
          </a:p>
          <a:p>
            <a:pPr>
              <a:lnSpc>
                <a:spcPct val="150000"/>
              </a:lnSpc>
            </a:pPr>
            <a:r>
              <a:rPr lang="en-US" altLang="zh-CN" sz="2400" dirty="0"/>
              <a:t>2.</a:t>
            </a:r>
            <a:r>
              <a:rPr lang="zh-CN" altLang="en-US" sz="2400" dirty="0"/>
              <a:t>按人口特点细分</a:t>
            </a:r>
            <a:endParaRPr lang="en-US" altLang="zh-CN" sz="2400" dirty="0"/>
          </a:p>
          <a:p>
            <a:pPr>
              <a:lnSpc>
                <a:spcPct val="150000"/>
              </a:lnSpc>
            </a:pPr>
            <a:r>
              <a:rPr lang="en-US" altLang="zh-CN" sz="2400" dirty="0"/>
              <a:t>3.</a:t>
            </a:r>
            <a:r>
              <a:rPr lang="zh-CN" altLang="en-US" sz="2400" dirty="0"/>
              <a:t>按购买者心理细分</a:t>
            </a:r>
          </a:p>
          <a:p>
            <a:pPr>
              <a:lnSpc>
                <a:spcPct val="150000"/>
              </a:lnSpc>
            </a:pPr>
            <a:r>
              <a:rPr lang="en-US" altLang="zh-CN" sz="2400" dirty="0"/>
              <a:t>4.</a:t>
            </a:r>
            <a:r>
              <a:rPr lang="zh-CN" altLang="en-US" sz="2400" dirty="0"/>
              <a:t>按购买者的行为细分</a:t>
            </a:r>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pic>
        <p:nvPicPr>
          <p:cNvPr id="5" name="图片 4"/>
          <p:cNvPicPr>
            <a:picLocks noChangeAspect="1"/>
          </p:cNvPicPr>
          <p:nvPr/>
        </p:nvPicPr>
        <p:blipFill>
          <a:blip r:embed="rId2"/>
          <a:stretch>
            <a:fillRect/>
          </a:stretch>
        </p:blipFill>
        <p:spPr>
          <a:xfrm>
            <a:off x="600551" y="3832858"/>
            <a:ext cx="8571719" cy="2371550"/>
          </a:xfrm>
          <a:prstGeom prst="rect">
            <a:avLst/>
          </a:prstGeom>
        </p:spPr>
      </p:pic>
    </p:spTree>
    <p:extLst>
      <p:ext uri="{BB962C8B-B14F-4D97-AF65-F5344CB8AC3E}">
        <p14:creationId xmlns:p14="http://schemas.microsoft.com/office/powerpoint/2010/main" val="110230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025526"/>
            <a:ext cx="8034337" cy="5291139"/>
          </a:xfrm>
        </p:spPr>
        <p:txBody>
          <a:bodyPr/>
          <a:lstStyle/>
          <a:p>
            <a:r>
              <a:rPr lang="en-US" altLang="zh-CN" sz="2400" dirty="0"/>
              <a:t>5.</a:t>
            </a:r>
            <a:r>
              <a:rPr lang="zh-CN" altLang="en-US" sz="2400" dirty="0"/>
              <a:t>按最终用户的类型细分</a:t>
            </a:r>
          </a:p>
          <a:p>
            <a:r>
              <a:rPr lang="en-US" altLang="zh-CN" sz="2400" dirty="0"/>
              <a:t>6.</a:t>
            </a:r>
            <a:r>
              <a:rPr lang="zh-CN" altLang="en-US" sz="2400" dirty="0"/>
              <a:t>按用户规模细分</a:t>
            </a:r>
          </a:p>
          <a:p>
            <a:r>
              <a:rPr lang="en-US" altLang="zh-CN" sz="2400" dirty="0"/>
              <a:t>7.</a:t>
            </a:r>
            <a:r>
              <a:rPr lang="zh-CN" altLang="en-US" sz="2400" dirty="0"/>
              <a:t>按用户的地理位置细分</a:t>
            </a:r>
            <a:endParaRPr lang="en-US" altLang="zh-CN" sz="2400"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grpSp>
        <p:nvGrpSpPr>
          <p:cNvPr id="16" name="组合 15"/>
          <p:cNvGrpSpPr/>
          <p:nvPr/>
        </p:nvGrpSpPr>
        <p:grpSpPr>
          <a:xfrm>
            <a:off x="725452" y="2727028"/>
            <a:ext cx="7229475" cy="4014787"/>
            <a:chOff x="482600" y="1712913"/>
            <a:chExt cx="7229475" cy="4014787"/>
          </a:xfrm>
        </p:grpSpPr>
        <p:grpSp>
          <p:nvGrpSpPr>
            <p:cNvPr id="5" name="Group 30"/>
            <p:cNvGrpSpPr>
              <a:grpSpLocks/>
            </p:cNvGrpSpPr>
            <p:nvPr/>
          </p:nvGrpSpPr>
          <p:grpSpPr bwMode="auto">
            <a:xfrm>
              <a:off x="482600" y="1712913"/>
              <a:ext cx="7229475" cy="4014787"/>
              <a:chOff x="2925" y="792"/>
              <a:chExt cx="2935" cy="2230"/>
            </a:xfrm>
          </p:grpSpPr>
          <p:sp>
            <p:nvSpPr>
              <p:cNvPr id="6" name="AutoShape 17"/>
              <p:cNvSpPr>
                <a:spLocks noChangeArrowheads="1"/>
              </p:cNvSpPr>
              <p:nvPr/>
            </p:nvSpPr>
            <p:spPr bwMode="auto">
              <a:xfrm>
                <a:off x="2925" y="1457"/>
                <a:ext cx="1098" cy="734"/>
              </a:xfrm>
              <a:prstGeom prst="hexagon">
                <a:avLst>
                  <a:gd name="adj" fmla="val 37398"/>
                  <a:gd name="vf" fmla="val 115470"/>
                </a:avLst>
              </a:prstGeom>
              <a:solidFill>
                <a:srgbClr val="7EBCE6"/>
              </a:solidFill>
              <a:ln>
                <a:noFill/>
              </a:ln>
              <a:scene3d>
                <a:camera prst="legacyObliqueTopRight"/>
                <a:lightRig rig="legacyFlat3" dir="b"/>
              </a:scene3d>
              <a:sp3d extrusionH="430200" prstMaterial="legacyMatte">
                <a:bevelT w="13500" h="13500" prst="angle"/>
                <a:bevelB w="13500" h="13500" prst="angle"/>
                <a:extrusionClr>
                  <a:srgbClr val="7EBCE6"/>
                </a:extrusionClr>
                <a:contourClr>
                  <a:srgbClr val="7EBCE6"/>
                </a:contourClr>
              </a:sp3d>
              <a:extLst>
                <a:ext uri="{91240B29-F687-4F45-9708-019B960494DF}">
                  <a14:hiddenLine xmlns:a14="http://schemas.microsoft.com/office/drawing/2010/main" w="9525">
                    <a:noFill/>
                    <a:miter lim="800000"/>
                    <a:headEnd/>
                    <a:tailEnd/>
                  </a14:hiddenLine>
                </a:ext>
              </a:extLst>
            </p:spPr>
            <p:txBody>
              <a:bodyPr wrap="none" anchor="ctr">
                <a:flatTx/>
              </a:bodyPr>
              <a:lstStyle/>
              <a:p>
                <a:pPr algn="ctr"/>
                <a:endParaRPr lang="zh-CN" altLang="en-US">
                  <a:latin typeface="Arial" panose="020B0604020202020204" pitchFamily="34" charset="0"/>
                  <a:ea typeface="楷体_GB2312" charset="-122"/>
                </a:endParaRPr>
              </a:p>
            </p:txBody>
          </p:sp>
          <p:sp>
            <p:nvSpPr>
              <p:cNvPr id="7" name="AutoShape 16"/>
              <p:cNvSpPr>
                <a:spLocks noChangeArrowheads="1"/>
              </p:cNvSpPr>
              <p:nvPr/>
            </p:nvSpPr>
            <p:spPr bwMode="auto">
              <a:xfrm>
                <a:off x="3770" y="792"/>
                <a:ext cx="1171" cy="734"/>
              </a:xfrm>
              <a:prstGeom prst="hexagon">
                <a:avLst>
                  <a:gd name="adj" fmla="val 42942"/>
                  <a:gd name="vf" fmla="val 115470"/>
                </a:avLst>
              </a:prstGeom>
              <a:solidFill>
                <a:schemeClr val="accent2"/>
              </a:solidFill>
              <a:ln>
                <a:noFill/>
              </a:ln>
              <a:scene3d>
                <a:camera prst="legacyObliqueTopRight"/>
                <a:lightRig rig="legacyFlat3" dir="b"/>
              </a:scene3d>
              <a:sp3d extrusionH="430200" prstMaterial="legacyMatte">
                <a:bevelT w="13500" h="13500" prst="angle"/>
                <a:bevelB w="13500" h="13500" prst="angle"/>
                <a:extrusionClr>
                  <a:schemeClr val="accent2"/>
                </a:extrusionClr>
                <a:contourClr>
                  <a:schemeClr val="accent2"/>
                </a:contourClr>
              </a:sp3d>
              <a:extLst>
                <a:ext uri="{91240B29-F687-4F45-9708-019B960494DF}">
                  <a14:hiddenLine xmlns:a14="http://schemas.microsoft.com/office/drawing/2010/main" w="9525">
                    <a:noFill/>
                    <a:miter lim="800000"/>
                    <a:headEnd/>
                    <a:tailEnd/>
                  </a14:hiddenLine>
                </a:ext>
              </a:extLst>
            </p:spPr>
            <p:txBody>
              <a:bodyPr wrap="none" anchor="ctr">
                <a:flatTx/>
              </a:bodyPr>
              <a:lstStyle/>
              <a:p>
                <a:pPr algn="ctr"/>
                <a:endParaRPr lang="en-US" altLang="zh-CN">
                  <a:latin typeface="Arial" panose="020B0604020202020204" pitchFamily="34" charset="0"/>
                  <a:ea typeface="楷体_GB2312" charset="-122"/>
                </a:endParaRPr>
              </a:p>
              <a:p>
                <a:pPr algn="ctr"/>
                <a:r>
                  <a:rPr lang="zh-CN" altLang="en-US" sz="2000" b="1">
                    <a:solidFill>
                      <a:schemeClr val="accent2"/>
                    </a:solidFill>
                    <a:latin typeface="Arial" panose="020B0604020202020204" pitchFamily="34" charset="0"/>
                    <a:ea typeface="楷体_GB2312" charset="-122"/>
                  </a:rPr>
                  <a:t>顾客规模</a:t>
                </a:r>
                <a:endParaRPr lang="en-US" altLang="zh-CN" sz="2000" b="1">
                  <a:solidFill>
                    <a:schemeClr val="accent2"/>
                  </a:solidFill>
                  <a:latin typeface="Arial" panose="020B0604020202020204" pitchFamily="34" charset="0"/>
                  <a:ea typeface="楷体_GB2312" charset="-122"/>
                </a:endParaRPr>
              </a:p>
              <a:p>
                <a:pPr algn="ctr"/>
                <a:endParaRPr lang="en-US" altLang="zh-CN">
                  <a:latin typeface="Arial" panose="020B0604020202020204" pitchFamily="34" charset="0"/>
                  <a:ea typeface="楷体_GB2312" charset="-122"/>
                </a:endParaRPr>
              </a:p>
              <a:p>
                <a:pPr algn="ctr"/>
                <a:endParaRPr lang="en-US" altLang="zh-CN">
                  <a:latin typeface="Arial" panose="020B0604020202020204" pitchFamily="34" charset="0"/>
                  <a:ea typeface="楷体_GB2312" charset="-122"/>
                </a:endParaRPr>
              </a:p>
              <a:p>
                <a:pPr algn="ctr"/>
                <a:endParaRPr lang="en-US" altLang="zh-CN">
                  <a:latin typeface="Arial" panose="020B0604020202020204" pitchFamily="34" charset="0"/>
                  <a:ea typeface="楷体_GB2312" charset="-122"/>
                </a:endParaRPr>
              </a:p>
              <a:p>
                <a:pPr algn="ctr"/>
                <a:endParaRPr lang="en-US" altLang="zh-CN">
                  <a:latin typeface="Arial" panose="020B0604020202020204" pitchFamily="34" charset="0"/>
                  <a:ea typeface="楷体_GB2312" charset="-122"/>
                </a:endParaRPr>
              </a:p>
              <a:p>
                <a:pPr algn="ctr"/>
                <a:endParaRPr lang="en-US" altLang="zh-CN">
                  <a:latin typeface="Arial" panose="020B0604020202020204" pitchFamily="34" charset="0"/>
                  <a:ea typeface="楷体_GB2312" charset="-122"/>
                </a:endParaRPr>
              </a:p>
              <a:p>
                <a:pPr algn="ctr"/>
                <a:endParaRPr lang="zh-CN" altLang="en-US">
                  <a:latin typeface="Arial" panose="020B0604020202020204" pitchFamily="34" charset="0"/>
                  <a:ea typeface="楷体_GB2312" charset="-122"/>
                </a:endParaRPr>
              </a:p>
            </p:txBody>
          </p:sp>
          <p:sp>
            <p:nvSpPr>
              <p:cNvPr id="8" name="AutoShape 20"/>
              <p:cNvSpPr>
                <a:spLocks noChangeArrowheads="1"/>
              </p:cNvSpPr>
              <p:nvPr/>
            </p:nvSpPr>
            <p:spPr bwMode="auto">
              <a:xfrm>
                <a:off x="4762" y="1321"/>
                <a:ext cx="1098" cy="734"/>
              </a:xfrm>
              <a:prstGeom prst="hexagon">
                <a:avLst>
                  <a:gd name="adj" fmla="val 37398"/>
                  <a:gd name="vf" fmla="val 115470"/>
                </a:avLst>
              </a:prstGeom>
              <a:solidFill>
                <a:srgbClr val="EAE77D"/>
              </a:solidFill>
              <a:ln>
                <a:noFill/>
              </a:ln>
              <a:scene3d>
                <a:camera prst="legacyObliqueTopRight"/>
                <a:lightRig rig="legacyFlat3" dir="b"/>
              </a:scene3d>
              <a:sp3d extrusionH="430200" prstMaterial="legacyMatte">
                <a:bevelT w="13500" h="13500" prst="angle"/>
                <a:bevelB w="13500" h="13500" prst="angle"/>
                <a:extrusionClr>
                  <a:srgbClr val="EAE77D"/>
                </a:extrusionClr>
                <a:contourClr>
                  <a:srgbClr val="EAE77D"/>
                </a:contourClr>
              </a:sp3d>
              <a:extLst>
                <a:ext uri="{91240B29-F687-4F45-9708-019B960494DF}">
                  <a14:hiddenLine xmlns:a14="http://schemas.microsoft.com/office/drawing/2010/main" w="9525">
                    <a:noFill/>
                    <a:miter lim="800000"/>
                    <a:headEnd/>
                    <a:tailEnd/>
                  </a14:hiddenLine>
                </a:ext>
              </a:extLst>
            </p:spPr>
            <p:txBody>
              <a:bodyPr wrap="none" anchor="ctr">
                <a:flatTx/>
              </a:bodyPr>
              <a:lstStyle/>
              <a:p>
                <a:pPr algn="ctr"/>
                <a:endParaRPr lang="zh-CN" altLang="en-US">
                  <a:latin typeface="Arial" panose="020B0604020202020204" pitchFamily="34" charset="0"/>
                  <a:ea typeface="楷体_GB2312" charset="-122"/>
                </a:endParaRPr>
              </a:p>
            </p:txBody>
          </p:sp>
          <p:sp>
            <p:nvSpPr>
              <p:cNvPr id="9" name="AutoShape 25"/>
              <p:cNvSpPr>
                <a:spLocks noChangeArrowheads="1"/>
              </p:cNvSpPr>
              <p:nvPr/>
            </p:nvSpPr>
            <p:spPr bwMode="auto">
              <a:xfrm flipV="1">
                <a:off x="3371" y="2288"/>
                <a:ext cx="1097" cy="734"/>
              </a:xfrm>
              <a:prstGeom prst="hexagon">
                <a:avLst>
                  <a:gd name="adj" fmla="val 37364"/>
                  <a:gd name="vf" fmla="val 115470"/>
                </a:avLst>
              </a:prstGeom>
              <a:solidFill>
                <a:srgbClr val="FC9EF8"/>
              </a:solidFill>
              <a:ln>
                <a:noFill/>
              </a:ln>
              <a:scene3d>
                <a:camera prst="legacyObliqueTopRight"/>
                <a:lightRig rig="legacyFlat3" dir="b"/>
              </a:scene3d>
              <a:sp3d extrusionH="430200" prstMaterial="legacyMatte">
                <a:bevelT w="13500" h="13500" prst="angle"/>
                <a:bevelB w="13500" h="13500" prst="angle"/>
                <a:extrusionClr>
                  <a:srgbClr val="FC9EF8"/>
                </a:extrusionClr>
                <a:contourClr>
                  <a:srgbClr val="FC9EF8"/>
                </a:contourClr>
              </a:sp3d>
              <a:extLst>
                <a:ext uri="{91240B29-F687-4F45-9708-019B960494DF}">
                  <a14:hiddenLine xmlns:a14="http://schemas.microsoft.com/office/drawing/2010/main" w="9525">
                    <a:noFill/>
                    <a:miter lim="800000"/>
                    <a:headEnd/>
                    <a:tailEnd/>
                  </a14:hiddenLine>
                </a:ext>
              </a:extLst>
            </p:spPr>
            <p:txBody>
              <a:bodyPr rot="10800000" wrap="none" anchor="ctr">
                <a:flatTx/>
              </a:bodyPr>
              <a:lstStyle/>
              <a:p>
                <a:pPr algn="ctr"/>
                <a:endParaRPr lang="zh-CN" altLang="en-US">
                  <a:latin typeface="Arial" panose="020B0604020202020204" pitchFamily="34" charset="0"/>
                  <a:ea typeface="楷体_GB2312" charset="-122"/>
                </a:endParaRPr>
              </a:p>
            </p:txBody>
          </p:sp>
          <p:sp>
            <p:nvSpPr>
              <p:cNvPr id="10" name="AutoShape 27"/>
              <p:cNvSpPr>
                <a:spLocks noChangeArrowheads="1"/>
              </p:cNvSpPr>
              <p:nvPr/>
            </p:nvSpPr>
            <p:spPr bwMode="auto">
              <a:xfrm flipV="1">
                <a:off x="4593" y="2283"/>
                <a:ext cx="1098" cy="734"/>
              </a:xfrm>
              <a:prstGeom prst="hexagon">
                <a:avLst>
                  <a:gd name="adj" fmla="val 37398"/>
                  <a:gd name="vf" fmla="val 115470"/>
                </a:avLst>
              </a:prstGeom>
              <a:solidFill>
                <a:srgbClr val="75EFA6"/>
              </a:solidFill>
              <a:ln>
                <a:noFill/>
              </a:ln>
              <a:scene3d>
                <a:camera prst="legacyObliqueTopRight"/>
                <a:lightRig rig="legacyFlat3" dir="b"/>
              </a:scene3d>
              <a:sp3d extrusionH="430200" prstMaterial="legacyMatte">
                <a:bevelT w="13500" h="13500" prst="angle"/>
                <a:bevelB w="13500" h="13500" prst="angle"/>
                <a:extrusionClr>
                  <a:srgbClr val="75EFA6"/>
                </a:extrusionClr>
                <a:contourClr>
                  <a:srgbClr val="75EFA6"/>
                </a:contourClr>
              </a:sp3d>
              <a:extLst>
                <a:ext uri="{91240B29-F687-4F45-9708-019B960494DF}">
                  <a14:hiddenLine xmlns:a14="http://schemas.microsoft.com/office/drawing/2010/main" w="9525">
                    <a:noFill/>
                    <a:miter lim="800000"/>
                    <a:headEnd/>
                    <a:tailEnd/>
                  </a14:hiddenLine>
                </a:ext>
              </a:extLst>
            </p:spPr>
            <p:txBody>
              <a:bodyPr rot="10800000" wrap="none" anchor="ctr">
                <a:flatTx/>
              </a:bodyPr>
              <a:lstStyle/>
              <a:p>
                <a:pPr algn="ctr"/>
                <a:endParaRPr lang="zh-CN" altLang="en-US">
                  <a:latin typeface="Arial" panose="020B0604020202020204" pitchFamily="34" charset="0"/>
                  <a:ea typeface="楷体_GB2312" charset="-122"/>
                </a:endParaRPr>
              </a:p>
            </p:txBody>
          </p:sp>
        </p:grpSp>
        <p:sp>
          <p:nvSpPr>
            <p:cNvPr id="11" name="矩形 56"/>
            <p:cNvSpPr>
              <a:spLocks noChangeArrowheads="1"/>
            </p:cNvSpPr>
            <p:nvPr/>
          </p:nvSpPr>
          <p:spPr bwMode="auto">
            <a:xfrm>
              <a:off x="719932" y="2714271"/>
              <a:ext cx="2519362" cy="1508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2"/>
                  </a:solidFill>
                  <a:latin typeface="Arial" panose="020B0604020202020204" pitchFamily="34" charset="0"/>
                  <a:ea typeface="楷体_GB2312" charset="-122"/>
                </a:rPr>
                <a:t>最终用户</a:t>
              </a:r>
            </a:p>
            <a:p>
              <a:r>
                <a:rPr lang="zh-CN" altLang="en-US" dirty="0">
                  <a:latin typeface="Arial" panose="020B0604020202020204" pitchFamily="34" charset="0"/>
                  <a:ea typeface="微软雅黑" panose="020B0503020204020204" pitchFamily="34" charset="-122"/>
                </a:rPr>
                <a:t>在产业市场上，不同的最终用户对同一种产业用品的市场营销组合往往有不同的要求</a:t>
              </a:r>
            </a:p>
          </p:txBody>
        </p:sp>
        <p:sp>
          <p:nvSpPr>
            <p:cNvPr id="12" name="矩形 57"/>
            <p:cNvSpPr>
              <a:spLocks noChangeArrowheads="1"/>
            </p:cNvSpPr>
            <p:nvPr/>
          </p:nvSpPr>
          <p:spPr bwMode="auto">
            <a:xfrm>
              <a:off x="2892425" y="1822450"/>
              <a:ext cx="251936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dirty="0">
                  <a:latin typeface="Arial" panose="020B0604020202020204" pitchFamily="34" charset="0"/>
                  <a:ea typeface="微软雅黑" panose="020B0503020204020204" pitchFamily="34" charset="-122"/>
                </a:rPr>
                <a:t>在现代市场营销实践中，许多公司建立适当的制度来分别与大客户和小客户打交道</a:t>
              </a:r>
            </a:p>
          </p:txBody>
        </p:sp>
        <p:sp>
          <p:nvSpPr>
            <p:cNvPr id="13" name="矩形 58"/>
            <p:cNvSpPr>
              <a:spLocks noChangeArrowheads="1"/>
            </p:cNvSpPr>
            <p:nvPr/>
          </p:nvSpPr>
          <p:spPr bwMode="auto">
            <a:xfrm>
              <a:off x="1888331" y="4371576"/>
              <a:ext cx="226377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2"/>
                  </a:solidFill>
                  <a:latin typeface="楷体_GB2312" charset="-122"/>
                  <a:ea typeface="楷体_GB2312" charset="-122"/>
                </a:rPr>
                <a:t>其他变量</a:t>
              </a:r>
              <a:endParaRPr lang="en-US" altLang="zh-CN" sz="2000" b="1" dirty="0">
                <a:solidFill>
                  <a:schemeClr val="accent2"/>
                </a:solidFill>
                <a:latin typeface="楷体_GB2312" charset="-122"/>
                <a:ea typeface="楷体_GB2312" charset="-122"/>
              </a:endParaRPr>
            </a:p>
            <a:p>
              <a:r>
                <a:rPr lang="zh-CN" altLang="en-US" dirty="0">
                  <a:latin typeface="Arial" panose="020B0604020202020204" pitchFamily="34" charset="0"/>
                  <a:ea typeface="微软雅黑" panose="020B0503020204020204" pitchFamily="34" charset="-122"/>
                </a:rPr>
                <a:t>有的企业用几个变量，甚至用一系列变量来细分产业市场 </a:t>
              </a:r>
            </a:p>
          </p:txBody>
        </p:sp>
        <p:sp>
          <p:nvSpPr>
            <p:cNvPr id="14" name="矩形 59"/>
            <p:cNvSpPr>
              <a:spLocks noChangeArrowheads="1"/>
            </p:cNvSpPr>
            <p:nvPr/>
          </p:nvSpPr>
          <p:spPr bwMode="auto">
            <a:xfrm>
              <a:off x="5156200" y="2583791"/>
              <a:ext cx="2555875" cy="1538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2"/>
                  </a:solidFill>
                  <a:latin typeface="楷体_GB2312" charset="-122"/>
                  <a:ea typeface="楷体_GB2312" charset="-122"/>
                </a:rPr>
                <a:t>顾客的地理位置</a:t>
              </a:r>
              <a:endParaRPr lang="en-US" altLang="zh-CN" sz="2000" b="1" dirty="0">
                <a:solidFill>
                  <a:schemeClr val="accent2"/>
                </a:solidFill>
                <a:latin typeface="楷体_GB2312" charset="-122"/>
                <a:ea typeface="楷体_GB2312" charset="-122"/>
              </a:endParaRPr>
            </a:p>
            <a:p>
              <a:r>
                <a:rPr lang="zh-CN" altLang="zh-CN" dirty="0">
                  <a:latin typeface="Arial" panose="020B0604020202020204" pitchFamily="34" charset="0"/>
                  <a:ea typeface="微软雅黑" panose="020B0503020204020204" pitchFamily="34" charset="-122"/>
                </a:rPr>
                <a:t>在国际市场中</a:t>
              </a:r>
              <a:r>
                <a:rPr lang="en-US" altLang="zh-CN" dirty="0">
                  <a:latin typeface="Arial" panose="020B0604020202020204" pitchFamily="34" charset="0"/>
                  <a:ea typeface="微软雅黑" panose="020B0503020204020204" pitchFamily="34" charset="-122"/>
                </a:rPr>
                <a:t>,</a:t>
              </a:r>
              <a:r>
                <a:rPr lang="zh-CN" altLang="zh-CN" dirty="0">
                  <a:latin typeface="Arial" panose="020B0604020202020204" pitchFamily="34" charset="0"/>
                  <a:ea typeface="微软雅黑" panose="020B0503020204020204" pitchFamily="34" charset="-122"/>
                </a:rPr>
                <a:t>顾客的产品偏好则会由于地理位置的不同而变化</a:t>
              </a:r>
            </a:p>
            <a:p>
              <a:endParaRPr lang="en-US" altLang="zh-CN" sz="2000" b="1" dirty="0">
                <a:solidFill>
                  <a:schemeClr val="accent2"/>
                </a:solidFill>
                <a:latin typeface="楷体_GB2312" charset="-122"/>
                <a:ea typeface="楷体_GB2312" charset="-122"/>
              </a:endParaRPr>
            </a:p>
          </p:txBody>
        </p:sp>
        <p:sp>
          <p:nvSpPr>
            <p:cNvPr id="15" name="矩形 60"/>
            <p:cNvSpPr>
              <a:spLocks noChangeArrowheads="1"/>
            </p:cNvSpPr>
            <p:nvPr/>
          </p:nvSpPr>
          <p:spPr bwMode="auto">
            <a:xfrm>
              <a:off x="4980985" y="4340703"/>
              <a:ext cx="226377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dirty="0">
                  <a:solidFill>
                    <a:schemeClr val="accent2"/>
                  </a:solidFill>
                  <a:latin typeface="楷体_GB2312" charset="-122"/>
                  <a:ea typeface="楷体_GB2312" charset="-122"/>
                </a:rPr>
                <a:t>采购方式</a:t>
              </a:r>
              <a:endParaRPr lang="en-US" altLang="zh-CN" sz="2000" b="1" dirty="0">
                <a:solidFill>
                  <a:schemeClr val="accent2"/>
                </a:solidFill>
                <a:latin typeface="楷体_GB2312" charset="-122"/>
                <a:ea typeface="楷体_GB2312" charset="-122"/>
              </a:endParaRPr>
            </a:p>
            <a:p>
              <a:r>
                <a:rPr lang="zh-CN" altLang="zh-CN" dirty="0">
                  <a:latin typeface="Arial" panose="020B0604020202020204" pitchFamily="34" charset="0"/>
                  <a:ea typeface="微软雅黑" panose="020B0503020204020204" pitchFamily="34" charset="-122"/>
                </a:rPr>
                <a:t>客户采用的不同采购方式</a:t>
              </a:r>
              <a:r>
                <a:rPr lang="en-US" altLang="zh-CN" dirty="0">
                  <a:latin typeface="Arial" panose="020B0604020202020204" pitchFamily="34" charset="0"/>
                  <a:ea typeface="微软雅黑" panose="020B0503020204020204" pitchFamily="34" charset="-122"/>
                </a:rPr>
                <a:t>,</a:t>
              </a:r>
              <a:r>
                <a:rPr lang="zh-CN" altLang="zh-CN" dirty="0">
                  <a:latin typeface="Arial" panose="020B0604020202020204" pitchFamily="34" charset="0"/>
                  <a:ea typeface="微软雅黑" panose="020B0503020204020204" pitchFamily="34" charset="-122"/>
                </a:rPr>
                <a:t>也为市场细分提供了信息</a:t>
              </a:r>
              <a:endParaRPr lang="zh-CN" altLang="en-US" dirty="0">
                <a:latin typeface="Arial" panose="020B0604020202020204" pitchFamily="34" charset="0"/>
                <a:ea typeface="微软雅黑" panose="020B0503020204020204" pitchFamily="34" charset="-122"/>
              </a:endParaRPr>
            </a:p>
          </p:txBody>
        </p:sp>
      </p:grpSp>
    </p:spTree>
    <p:extLst>
      <p:ext uri="{BB962C8B-B14F-4D97-AF65-F5344CB8AC3E}">
        <p14:creationId xmlns:p14="http://schemas.microsoft.com/office/powerpoint/2010/main" val="8966888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957688"/>
            <a:ext cx="8034337" cy="5008564"/>
          </a:xfrm>
        </p:spPr>
        <p:txBody>
          <a:bodyPr/>
          <a:lstStyle/>
          <a:p>
            <a:r>
              <a:rPr lang="en-US" altLang="zh-CN" sz="2400" dirty="0"/>
              <a:t>6.1.4</a:t>
            </a:r>
            <a:r>
              <a:rPr lang="zh-CN" altLang="en-US" sz="2400" dirty="0"/>
              <a:t>汽车市场细分的阶段和具体步骤</a:t>
            </a:r>
          </a:p>
          <a:p>
            <a:r>
              <a:rPr lang="en-US" altLang="zh-CN" sz="2400" dirty="0"/>
              <a:t>1.</a:t>
            </a:r>
            <a:r>
              <a:rPr lang="zh-CN" altLang="en-US" sz="2400" dirty="0"/>
              <a:t>汽车市场细分的阶段</a:t>
            </a:r>
          </a:p>
          <a:p>
            <a:r>
              <a:rPr lang="zh-CN" altLang="en-US" dirty="0"/>
              <a:t>完成一个市场细分，通常要经过</a:t>
            </a:r>
            <a:r>
              <a:rPr lang="en-US" altLang="zh-CN" dirty="0"/>
              <a:t>3</a:t>
            </a:r>
            <a:r>
              <a:rPr lang="zh-CN" altLang="en-US" dirty="0"/>
              <a:t>个阶段，即调查阶段、分析阶段和细分阶段。</a:t>
            </a:r>
          </a:p>
          <a:p>
            <a:r>
              <a:rPr lang="en-US" altLang="zh-CN" sz="2400" dirty="0"/>
              <a:t>2.</a:t>
            </a:r>
            <a:r>
              <a:rPr lang="zh-CN" altLang="en-US" sz="2400" dirty="0"/>
              <a:t>汽车市场细分的步骤</a:t>
            </a:r>
          </a:p>
          <a:p>
            <a:r>
              <a:rPr lang="zh-CN" altLang="en-US" sz="2400" dirty="0"/>
              <a:t>为了有效地细分汽车市场，有的放矢地实施营销策略，企业在进行市场细分时，应该按照以下步骤进行：</a:t>
            </a:r>
          </a:p>
          <a:p>
            <a:r>
              <a:rPr lang="zh-CN" altLang="en-US" dirty="0"/>
              <a:t>（</a:t>
            </a:r>
            <a:r>
              <a:rPr lang="en-US" altLang="zh-CN" dirty="0"/>
              <a:t>1</a:t>
            </a:r>
            <a:r>
              <a:rPr lang="zh-CN" altLang="en-US" dirty="0"/>
              <a:t>）根据需要选择产品市场范围。</a:t>
            </a:r>
          </a:p>
          <a:p>
            <a:r>
              <a:rPr lang="zh-CN" altLang="en-US" dirty="0"/>
              <a:t>（</a:t>
            </a:r>
            <a:r>
              <a:rPr lang="en-US" altLang="zh-CN" dirty="0"/>
              <a:t>2</a:t>
            </a:r>
            <a:r>
              <a:rPr lang="zh-CN" altLang="en-US" dirty="0"/>
              <a:t>）分析潜在客户的需求。</a:t>
            </a:r>
          </a:p>
          <a:p>
            <a:r>
              <a:rPr lang="zh-CN" altLang="en-US" dirty="0"/>
              <a:t>（</a:t>
            </a:r>
            <a:r>
              <a:rPr lang="en-US" altLang="zh-CN" dirty="0"/>
              <a:t>3</a:t>
            </a:r>
            <a:r>
              <a:rPr lang="zh-CN" altLang="en-US" dirty="0"/>
              <a:t>）分析潜在客户的不同需求。</a:t>
            </a:r>
          </a:p>
          <a:p>
            <a:r>
              <a:rPr lang="zh-CN" altLang="en-US" dirty="0"/>
              <a:t>（</a:t>
            </a:r>
            <a:r>
              <a:rPr lang="en-US" altLang="zh-CN" dirty="0"/>
              <a:t>4</a:t>
            </a:r>
            <a:r>
              <a:rPr lang="zh-CN" altLang="en-US" dirty="0"/>
              <a:t>）为细分市场命名。</a:t>
            </a:r>
          </a:p>
          <a:p>
            <a:r>
              <a:rPr lang="zh-CN" altLang="en-US" dirty="0"/>
              <a:t>（</a:t>
            </a:r>
            <a:r>
              <a:rPr lang="en-US" altLang="zh-CN" dirty="0"/>
              <a:t>5</a:t>
            </a:r>
            <a:r>
              <a:rPr lang="zh-CN" altLang="en-US" dirty="0"/>
              <a:t>）测量各细分市场大小。</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spTree>
    <p:extLst>
      <p:ext uri="{BB962C8B-B14F-4D97-AF65-F5344CB8AC3E}">
        <p14:creationId xmlns:p14="http://schemas.microsoft.com/office/powerpoint/2010/main" val="402934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反市场细分策略</a:t>
            </a:r>
          </a:p>
        </p:txBody>
      </p:sp>
      <p:sp>
        <p:nvSpPr>
          <p:cNvPr id="3" name="内容占位符 2"/>
          <p:cNvSpPr>
            <a:spLocks noGrp="1"/>
          </p:cNvSpPr>
          <p:nvPr>
            <p:ph idx="1"/>
          </p:nvPr>
        </p:nvSpPr>
        <p:spPr/>
        <p:txBody>
          <a:bodyPr/>
          <a:lstStyle/>
          <a:p>
            <a:pPr>
              <a:lnSpc>
                <a:spcPct val="140000"/>
              </a:lnSpc>
              <a:buFontTx/>
              <a:buNone/>
            </a:pPr>
            <a:r>
              <a:rPr lang="zh-CN" altLang="en-US" sz="2400" dirty="0">
                <a:latin typeface="微软雅黑" panose="020B0503020204020204" pitchFamily="34" charset="-122"/>
              </a:rPr>
              <a:t>（</a:t>
            </a:r>
            <a:r>
              <a:rPr lang="en-US" altLang="zh-CN" sz="2400" dirty="0">
                <a:latin typeface="微软雅黑" panose="020B0503020204020204" pitchFamily="34" charset="-122"/>
              </a:rPr>
              <a:t>1</a:t>
            </a:r>
            <a:r>
              <a:rPr lang="zh-CN" altLang="en-US" sz="2400" dirty="0">
                <a:latin typeface="微软雅黑" panose="020B0503020204020204" pitchFamily="34" charset="-122"/>
              </a:rPr>
              <a:t>）反市场细分策略是在满足更多消费者的共同需求的基础上，将过分狭小的市场合并起来，以便能以</a:t>
            </a:r>
            <a:r>
              <a:rPr lang="zh-CN" altLang="en-US" sz="2400" dirty="0">
                <a:solidFill>
                  <a:srgbClr val="C00000"/>
                </a:solidFill>
                <a:latin typeface="微软雅黑" panose="020B0503020204020204" pitchFamily="34" charset="-122"/>
              </a:rPr>
              <a:t>规模营销优势达到用较低的价格去满足较大市场的消费需求</a:t>
            </a:r>
          </a:p>
          <a:p>
            <a:pPr>
              <a:lnSpc>
                <a:spcPct val="140000"/>
              </a:lnSpc>
              <a:buFontTx/>
              <a:buNone/>
            </a:pPr>
            <a:r>
              <a:rPr lang="zh-CN" altLang="en-US" sz="2400" dirty="0">
                <a:latin typeface="微软雅黑" panose="020B0503020204020204" pitchFamily="34" charset="-122"/>
              </a:rPr>
              <a:t>（</a:t>
            </a:r>
            <a:r>
              <a:rPr lang="en-US" altLang="zh-CN" sz="2400" dirty="0">
                <a:latin typeface="微软雅黑" panose="020B0503020204020204" pitchFamily="34" charset="-122"/>
              </a:rPr>
              <a:t>2</a:t>
            </a:r>
            <a:r>
              <a:rPr lang="zh-CN" altLang="en-US" sz="2400" dirty="0">
                <a:latin typeface="微软雅黑" panose="020B0503020204020204" pitchFamily="34" charset="-122"/>
              </a:rPr>
              <a:t>）实施反市场细分策略的</a:t>
            </a:r>
            <a:r>
              <a:rPr lang="zh-CN" altLang="en-US" sz="2400" dirty="0">
                <a:solidFill>
                  <a:srgbClr val="C00000"/>
                </a:solidFill>
                <a:latin typeface="微软雅黑" panose="020B0503020204020204" pitchFamily="34" charset="-122"/>
              </a:rPr>
              <a:t>出发点是基于许多消费者或用户的价值观、态度正在变化</a:t>
            </a:r>
          </a:p>
          <a:p>
            <a:pPr>
              <a:lnSpc>
                <a:spcPct val="140000"/>
              </a:lnSpc>
              <a:buFontTx/>
              <a:buNone/>
            </a:pPr>
            <a:r>
              <a:rPr lang="zh-CN" altLang="en-US" sz="2400" dirty="0">
                <a:latin typeface="微软雅黑" panose="020B0503020204020204" pitchFamily="34" charset="-122"/>
              </a:rPr>
              <a:t>（</a:t>
            </a:r>
            <a:r>
              <a:rPr lang="en-US" altLang="zh-CN" sz="2400" dirty="0">
                <a:latin typeface="微软雅黑" panose="020B0503020204020204" pitchFamily="34" charset="-122"/>
              </a:rPr>
              <a:t>3</a:t>
            </a:r>
            <a:r>
              <a:rPr lang="zh-CN" altLang="en-US" sz="2400" dirty="0">
                <a:latin typeface="微软雅黑" panose="020B0503020204020204" pitchFamily="34" charset="-122"/>
              </a:rPr>
              <a:t>）反市场细分的策略主要有两种形式</a:t>
            </a:r>
          </a:p>
          <a:p>
            <a:pPr lvl="1">
              <a:lnSpc>
                <a:spcPct val="140000"/>
              </a:lnSpc>
              <a:buClr>
                <a:srgbClr val="00FF00"/>
              </a:buClr>
              <a:buFont typeface="Wingdings" panose="05000000000000000000" pitchFamily="2" charset="2"/>
              <a:buChar char="Ø"/>
            </a:pPr>
            <a:r>
              <a:rPr lang="zh-CN" altLang="en-US" sz="2400" dirty="0">
                <a:latin typeface="微软雅黑" panose="020B0503020204020204" pitchFamily="34" charset="-122"/>
              </a:rPr>
              <a:t> 通过缩小产品线来减少细分市场</a:t>
            </a:r>
          </a:p>
          <a:p>
            <a:pPr lvl="1">
              <a:lnSpc>
                <a:spcPct val="140000"/>
              </a:lnSpc>
              <a:buClr>
                <a:srgbClr val="00FF00"/>
              </a:buClr>
              <a:buFont typeface="Wingdings" panose="05000000000000000000" pitchFamily="2" charset="2"/>
              <a:buChar char="Ø"/>
            </a:pPr>
            <a:r>
              <a:rPr lang="zh-CN" altLang="en-US" sz="2400" dirty="0">
                <a:latin typeface="微软雅黑" panose="020B0503020204020204" pitchFamily="34" charset="-122"/>
              </a:rPr>
              <a:t> 将几个较小的细分市场集合起来，形成较大的细分市场</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spTree>
    <p:extLst>
      <p:ext uri="{BB962C8B-B14F-4D97-AF65-F5344CB8AC3E}">
        <p14:creationId xmlns:p14="http://schemas.microsoft.com/office/powerpoint/2010/main" val="2344925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6.2  </a:t>
            </a:r>
            <a:r>
              <a:rPr lang="zh-CN" altLang="en-US" dirty="0"/>
              <a:t>汽车目标市场选择</a:t>
            </a:r>
          </a:p>
        </p:txBody>
      </p:sp>
      <p:sp>
        <p:nvSpPr>
          <p:cNvPr id="3" name="内容占位符 2"/>
          <p:cNvSpPr>
            <a:spLocks noGrp="1"/>
          </p:cNvSpPr>
          <p:nvPr>
            <p:ph idx="1"/>
          </p:nvPr>
        </p:nvSpPr>
        <p:spPr>
          <a:xfrm>
            <a:off x="728664" y="977901"/>
            <a:ext cx="8034337" cy="5338764"/>
          </a:xfrm>
        </p:spPr>
        <p:txBody>
          <a:bodyPr/>
          <a:lstStyle/>
          <a:p>
            <a:pPr>
              <a:lnSpc>
                <a:spcPct val="150000"/>
              </a:lnSpc>
              <a:spcAft>
                <a:spcPts val="0"/>
              </a:spcAft>
            </a:pPr>
            <a:r>
              <a:rPr lang="en-US" altLang="zh-CN" sz="2800" dirty="0"/>
              <a:t>6.2.1</a:t>
            </a:r>
            <a:r>
              <a:rPr lang="zh-CN" altLang="en-US" sz="2800" dirty="0"/>
              <a:t>目标市场的定义</a:t>
            </a:r>
          </a:p>
          <a:p>
            <a:pPr>
              <a:lnSpc>
                <a:spcPct val="150000"/>
              </a:lnSpc>
              <a:spcAft>
                <a:spcPts val="0"/>
              </a:spcAft>
            </a:pPr>
            <a:r>
              <a:rPr lang="zh-CN" altLang="en-US" sz="2400" dirty="0"/>
              <a:t>所谓</a:t>
            </a:r>
            <a:r>
              <a:rPr lang="zh-CN" altLang="en-US" sz="2400" dirty="0">
                <a:solidFill>
                  <a:srgbClr val="C00000"/>
                </a:solidFill>
              </a:rPr>
              <a:t>目标市场</a:t>
            </a:r>
            <a:r>
              <a:rPr lang="zh-CN" altLang="en-US" sz="2400" dirty="0"/>
              <a:t>，是指企业的目标客户，也就是企业营销活动所需要满足的市场需求，是企业期望且能够开拓和占领的，并最终决定要进入的市场。</a:t>
            </a:r>
          </a:p>
          <a:p>
            <a:pPr>
              <a:lnSpc>
                <a:spcPct val="150000"/>
              </a:lnSpc>
              <a:spcAft>
                <a:spcPts val="0"/>
              </a:spcAft>
            </a:pPr>
            <a:r>
              <a:rPr lang="en-US" altLang="zh-CN" sz="2800" dirty="0"/>
              <a:t>6.2.2</a:t>
            </a:r>
            <a:r>
              <a:rPr lang="zh-CN" altLang="en-US" sz="2800" dirty="0"/>
              <a:t>目标市场的分析</a:t>
            </a:r>
          </a:p>
          <a:p>
            <a:pPr>
              <a:lnSpc>
                <a:spcPct val="150000"/>
              </a:lnSpc>
              <a:spcAft>
                <a:spcPts val="0"/>
              </a:spcAft>
            </a:pPr>
            <a:r>
              <a:rPr lang="en-US" altLang="zh-CN" sz="2400" dirty="0"/>
              <a:t>1.</a:t>
            </a:r>
            <a:r>
              <a:rPr lang="zh-CN" altLang="en-US" sz="2400" dirty="0"/>
              <a:t>市场规模和发展潜力分析</a:t>
            </a:r>
          </a:p>
          <a:p>
            <a:pPr>
              <a:lnSpc>
                <a:spcPct val="150000"/>
              </a:lnSpc>
              <a:spcAft>
                <a:spcPts val="0"/>
              </a:spcAft>
            </a:pPr>
            <a:r>
              <a:rPr lang="en-US" altLang="zh-CN" sz="2400" dirty="0"/>
              <a:t>2.</a:t>
            </a:r>
            <a:r>
              <a:rPr lang="zh-CN" altLang="en-US" sz="2400" dirty="0"/>
              <a:t>企业特征分析</a:t>
            </a:r>
          </a:p>
          <a:p>
            <a:pPr>
              <a:lnSpc>
                <a:spcPct val="150000"/>
              </a:lnSpc>
              <a:spcAft>
                <a:spcPts val="0"/>
              </a:spcAft>
            </a:pPr>
            <a:r>
              <a:rPr lang="en-US" altLang="zh-CN" sz="2400" dirty="0"/>
              <a:t>3.</a:t>
            </a:r>
            <a:r>
              <a:rPr lang="zh-CN" altLang="en-US" sz="2400" dirty="0"/>
              <a:t>获利情况分析</a:t>
            </a:r>
            <a:endParaRPr lang="en-US" altLang="zh-CN" sz="2400" dirty="0"/>
          </a:p>
          <a:p>
            <a:pPr>
              <a:lnSpc>
                <a:spcPct val="150000"/>
              </a:lnSpc>
              <a:spcAft>
                <a:spcPts val="0"/>
              </a:spcAft>
            </a:pPr>
            <a:r>
              <a:rPr lang="en-US" altLang="zh-CN" sz="2400" dirty="0">
                <a:solidFill>
                  <a:srgbClr val="C00000"/>
                </a:solidFill>
              </a:rPr>
              <a:t>4.</a:t>
            </a:r>
            <a:r>
              <a:rPr lang="zh-CN" altLang="en-US" sz="2400" dirty="0">
                <a:solidFill>
                  <a:srgbClr val="C00000"/>
                </a:solidFill>
              </a:rPr>
              <a:t>竞争对手的分析</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Tree>
    <p:extLst>
      <p:ext uri="{BB962C8B-B14F-4D97-AF65-F5344CB8AC3E}">
        <p14:creationId xmlns:p14="http://schemas.microsoft.com/office/powerpoint/2010/main" val="3449231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15135" y="1075325"/>
            <a:ext cx="8034337" cy="5008564"/>
          </a:xfrm>
        </p:spPr>
        <p:txBody>
          <a:bodyPr/>
          <a:lstStyle/>
          <a:p>
            <a:r>
              <a:rPr lang="en-US" altLang="zh-CN" sz="2400" dirty="0"/>
              <a:t>6.2.3</a:t>
            </a:r>
            <a:r>
              <a:rPr lang="zh-CN" altLang="en-US" sz="2400" dirty="0"/>
              <a:t>确定目标市场的范围</a:t>
            </a:r>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grpSp>
        <p:nvGrpSpPr>
          <p:cNvPr id="5" name="Group 85"/>
          <p:cNvGrpSpPr>
            <a:grpSpLocks/>
          </p:cNvGrpSpPr>
          <p:nvPr/>
        </p:nvGrpSpPr>
        <p:grpSpPr bwMode="auto">
          <a:xfrm>
            <a:off x="768483" y="1664758"/>
            <a:ext cx="2427572" cy="2233100"/>
            <a:chOff x="598" y="453"/>
            <a:chExt cx="1923" cy="1587"/>
          </a:xfrm>
        </p:grpSpPr>
        <p:sp>
          <p:nvSpPr>
            <p:cNvPr id="6" name="Rectangle 11"/>
            <p:cNvSpPr>
              <a:spLocks noChangeArrowheads="1"/>
            </p:cNvSpPr>
            <p:nvPr/>
          </p:nvSpPr>
          <p:spPr bwMode="auto">
            <a:xfrm>
              <a:off x="1952" y="1424"/>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 name="Rectangle 10"/>
            <p:cNvSpPr>
              <a:spLocks noChangeArrowheads="1"/>
            </p:cNvSpPr>
            <p:nvPr/>
          </p:nvSpPr>
          <p:spPr bwMode="auto">
            <a:xfrm>
              <a:off x="1456" y="1424"/>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8" name="Rectangle 9"/>
            <p:cNvSpPr>
              <a:spLocks noChangeArrowheads="1"/>
            </p:cNvSpPr>
            <p:nvPr/>
          </p:nvSpPr>
          <p:spPr bwMode="auto">
            <a:xfrm>
              <a:off x="960" y="1424"/>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 name="Rectangle 8"/>
            <p:cNvSpPr>
              <a:spLocks noChangeArrowheads="1"/>
            </p:cNvSpPr>
            <p:nvPr/>
          </p:nvSpPr>
          <p:spPr bwMode="auto">
            <a:xfrm>
              <a:off x="1952" y="1088"/>
              <a:ext cx="496" cy="33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0" name="Rectangle 7"/>
            <p:cNvSpPr>
              <a:spLocks noChangeArrowheads="1"/>
            </p:cNvSpPr>
            <p:nvPr/>
          </p:nvSpPr>
          <p:spPr bwMode="auto">
            <a:xfrm>
              <a:off x="1456" y="1088"/>
              <a:ext cx="496" cy="33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1" name="Rectangle 6" descr="宽上对角线"/>
            <p:cNvSpPr>
              <a:spLocks noChangeArrowheads="1"/>
            </p:cNvSpPr>
            <p:nvPr/>
          </p:nvSpPr>
          <p:spPr bwMode="auto">
            <a:xfrm>
              <a:off x="960" y="1088"/>
              <a:ext cx="496" cy="33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2" name="Rectangle 5"/>
            <p:cNvSpPr>
              <a:spLocks noChangeArrowheads="1"/>
            </p:cNvSpPr>
            <p:nvPr/>
          </p:nvSpPr>
          <p:spPr bwMode="auto">
            <a:xfrm>
              <a:off x="1952" y="720"/>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3" name="Rectangle 4"/>
            <p:cNvSpPr>
              <a:spLocks noChangeArrowheads="1"/>
            </p:cNvSpPr>
            <p:nvPr/>
          </p:nvSpPr>
          <p:spPr bwMode="auto">
            <a:xfrm>
              <a:off x="1456" y="720"/>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4" name="Rectangle 3"/>
            <p:cNvSpPr>
              <a:spLocks noChangeArrowheads="1"/>
            </p:cNvSpPr>
            <p:nvPr/>
          </p:nvSpPr>
          <p:spPr bwMode="auto">
            <a:xfrm>
              <a:off x="960" y="720"/>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5" name="Line 12"/>
            <p:cNvSpPr>
              <a:spLocks noChangeShapeType="1"/>
            </p:cNvSpPr>
            <p:nvPr/>
          </p:nvSpPr>
          <p:spPr bwMode="auto">
            <a:xfrm>
              <a:off x="960" y="720"/>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6" name="Line 13"/>
            <p:cNvSpPr>
              <a:spLocks noChangeShapeType="1"/>
            </p:cNvSpPr>
            <p:nvPr/>
          </p:nvSpPr>
          <p:spPr bwMode="auto">
            <a:xfrm>
              <a:off x="960" y="1088"/>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7" name="Line 14"/>
            <p:cNvSpPr>
              <a:spLocks noChangeShapeType="1"/>
            </p:cNvSpPr>
            <p:nvPr/>
          </p:nvSpPr>
          <p:spPr bwMode="auto">
            <a:xfrm>
              <a:off x="960" y="1424"/>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8" name="Line 15"/>
            <p:cNvSpPr>
              <a:spLocks noChangeShapeType="1"/>
            </p:cNvSpPr>
            <p:nvPr/>
          </p:nvSpPr>
          <p:spPr bwMode="auto">
            <a:xfrm>
              <a:off x="960" y="1771"/>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9" name="Line 16"/>
            <p:cNvSpPr>
              <a:spLocks noChangeShapeType="1"/>
            </p:cNvSpPr>
            <p:nvPr/>
          </p:nvSpPr>
          <p:spPr bwMode="auto">
            <a:xfrm>
              <a:off x="960" y="720"/>
              <a:ext cx="0" cy="105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0" name="Line 17"/>
            <p:cNvSpPr>
              <a:spLocks noChangeShapeType="1"/>
            </p:cNvSpPr>
            <p:nvPr/>
          </p:nvSpPr>
          <p:spPr bwMode="auto">
            <a:xfrm>
              <a:off x="1456" y="720"/>
              <a:ext cx="0" cy="105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1" name="Line 18"/>
            <p:cNvSpPr>
              <a:spLocks noChangeShapeType="1"/>
            </p:cNvSpPr>
            <p:nvPr/>
          </p:nvSpPr>
          <p:spPr bwMode="auto">
            <a:xfrm>
              <a:off x="1952" y="720"/>
              <a:ext cx="0" cy="105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2" name="Line 19"/>
            <p:cNvSpPr>
              <a:spLocks noChangeShapeType="1"/>
            </p:cNvSpPr>
            <p:nvPr/>
          </p:nvSpPr>
          <p:spPr bwMode="auto">
            <a:xfrm>
              <a:off x="2448" y="720"/>
              <a:ext cx="0" cy="105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3" name="Text Box 42"/>
            <p:cNvSpPr txBox="1">
              <a:spLocks noChangeArrowheads="1"/>
            </p:cNvSpPr>
            <p:nvPr/>
          </p:nvSpPr>
          <p:spPr bwMode="auto">
            <a:xfrm>
              <a:off x="960" y="1776"/>
              <a:ext cx="1488" cy="26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dirty="0">
                  <a:solidFill>
                    <a:schemeClr val="hlink"/>
                  </a:solidFill>
                  <a:ea typeface="微软雅黑" panose="020B0503020204020204" pitchFamily="34" charset="-122"/>
                </a:rPr>
                <a:t>产品与市场集中</a:t>
              </a:r>
            </a:p>
          </p:txBody>
        </p:sp>
        <p:sp>
          <p:nvSpPr>
            <p:cNvPr id="24" name="Text Box 80"/>
            <p:cNvSpPr txBox="1">
              <a:spLocks noChangeArrowheads="1"/>
            </p:cNvSpPr>
            <p:nvPr/>
          </p:nvSpPr>
          <p:spPr bwMode="auto">
            <a:xfrm>
              <a:off x="1081" y="453"/>
              <a:ext cx="1440" cy="46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25" name="Text Box 82"/>
            <p:cNvSpPr txBox="1">
              <a:spLocks noChangeArrowheads="1"/>
            </p:cNvSpPr>
            <p:nvPr/>
          </p:nvSpPr>
          <p:spPr bwMode="auto">
            <a:xfrm>
              <a:off x="598" y="806"/>
              <a:ext cx="432" cy="855"/>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grpSp>
      <p:grpSp>
        <p:nvGrpSpPr>
          <p:cNvPr id="26" name="Group 88"/>
          <p:cNvGrpSpPr>
            <a:grpSpLocks/>
          </p:cNvGrpSpPr>
          <p:nvPr/>
        </p:nvGrpSpPr>
        <p:grpSpPr bwMode="auto">
          <a:xfrm>
            <a:off x="861242" y="4252005"/>
            <a:ext cx="2546236" cy="2259835"/>
            <a:chOff x="3338" y="311"/>
            <a:chExt cx="2017" cy="1606"/>
          </a:xfrm>
        </p:grpSpPr>
        <p:sp>
          <p:nvSpPr>
            <p:cNvPr id="27" name="Text Box 21"/>
            <p:cNvSpPr txBox="1">
              <a:spLocks noChangeArrowheads="1"/>
            </p:cNvSpPr>
            <p:nvPr/>
          </p:nvSpPr>
          <p:spPr bwMode="auto">
            <a:xfrm>
              <a:off x="3709" y="311"/>
              <a:ext cx="1440" cy="46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28" name="Text Box 24"/>
            <p:cNvSpPr txBox="1">
              <a:spLocks noChangeArrowheads="1"/>
            </p:cNvSpPr>
            <p:nvPr/>
          </p:nvSpPr>
          <p:spPr bwMode="auto">
            <a:xfrm>
              <a:off x="3338" y="655"/>
              <a:ext cx="432" cy="855"/>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29" name="Rectangle 45"/>
            <p:cNvSpPr>
              <a:spLocks noChangeArrowheads="1"/>
            </p:cNvSpPr>
            <p:nvPr/>
          </p:nvSpPr>
          <p:spPr bwMode="auto">
            <a:xfrm>
              <a:off x="4640" y="1290"/>
              <a:ext cx="496" cy="32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0" name="Rectangle 46" descr="宽上对角线"/>
            <p:cNvSpPr>
              <a:spLocks noChangeArrowheads="1"/>
            </p:cNvSpPr>
            <p:nvPr/>
          </p:nvSpPr>
          <p:spPr bwMode="auto">
            <a:xfrm>
              <a:off x="4144" y="1290"/>
              <a:ext cx="496" cy="327"/>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1" name="Rectangle 47"/>
            <p:cNvSpPr>
              <a:spLocks noChangeArrowheads="1"/>
            </p:cNvSpPr>
            <p:nvPr/>
          </p:nvSpPr>
          <p:spPr bwMode="auto">
            <a:xfrm>
              <a:off x="3648" y="1290"/>
              <a:ext cx="496" cy="32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2" name="Rectangle 48"/>
            <p:cNvSpPr>
              <a:spLocks noChangeArrowheads="1"/>
            </p:cNvSpPr>
            <p:nvPr/>
          </p:nvSpPr>
          <p:spPr bwMode="auto">
            <a:xfrm>
              <a:off x="4640" y="944"/>
              <a:ext cx="496" cy="34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3" name="Rectangle 49"/>
            <p:cNvSpPr>
              <a:spLocks noChangeArrowheads="1"/>
            </p:cNvSpPr>
            <p:nvPr/>
          </p:nvSpPr>
          <p:spPr bwMode="auto">
            <a:xfrm>
              <a:off x="4144" y="944"/>
              <a:ext cx="496" cy="34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4" name="Rectangle 50" descr="宽上对角线"/>
            <p:cNvSpPr>
              <a:spLocks noChangeArrowheads="1"/>
            </p:cNvSpPr>
            <p:nvPr/>
          </p:nvSpPr>
          <p:spPr bwMode="auto">
            <a:xfrm>
              <a:off x="3648" y="944"/>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5" name="Rectangle 51" descr="宽上对角线"/>
            <p:cNvSpPr>
              <a:spLocks noChangeArrowheads="1"/>
            </p:cNvSpPr>
            <p:nvPr/>
          </p:nvSpPr>
          <p:spPr bwMode="auto">
            <a:xfrm>
              <a:off x="4640" y="576"/>
              <a:ext cx="496" cy="368"/>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6" name="Rectangle 52"/>
            <p:cNvSpPr>
              <a:spLocks noChangeArrowheads="1"/>
            </p:cNvSpPr>
            <p:nvPr/>
          </p:nvSpPr>
          <p:spPr bwMode="auto">
            <a:xfrm>
              <a:off x="4144" y="576"/>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7" name="Rectangle 53"/>
            <p:cNvSpPr>
              <a:spLocks noChangeArrowheads="1"/>
            </p:cNvSpPr>
            <p:nvPr/>
          </p:nvSpPr>
          <p:spPr bwMode="auto">
            <a:xfrm>
              <a:off x="3648" y="576"/>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38" name="Line 54"/>
            <p:cNvSpPr>
              <a:spLocks noChangeShapeType="1"/>
            </p:cNvSpPr>
            <p:nvPr/>
          </p:nvSpPr>
          <p:spPr bwMode="auto">
            <a:xfrm>
              <a:off x="3648" y="576"/>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39" name="Line 55"/>
            <p:cNvSpPr>
              <a:spLocks noChangeShapeType="1"/>
            </p:cNvSpPr>
            <p:nvPr/>
          </p:nvSpPr>
          <p:spPr bwMode="auto">
            <a:xfrm>
              <a:off x="3648" y="944"/>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0" name="Line 56"/>
            <p:cNvSpPr>
              <a:spLocks noChangeShapeType="1"/>
            </p:cNvSpPr>
            <p:nvPr/>
          </p:nvSpPr>
          <p:spPr bwMode="auto">
            <a:xfrm>
              <a:off x="3648" y="1290"/>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1" name="Line 57"/>
            <p:cNvSpPr>
              <a:spLocks noChangeShapeType="1"/>
            </p:cNvSpPr>
            <p:nvPr/>
          </p:nvSpPr>
          <p:spPr bwMode="auto">
            <a:xfrm>
              <a:off x="3648" y="1617"/>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2" name="Line 58"/>
            <p:cNvSpPr>
              <a:spLocks noChangeShapeType="1"/>
            </p:cNvSpPr>
            <p:nvPr/>
          </p:nvSpPr>
          <p:spPr bwMode="auto">
            <a:xfrm>
              <a:off x="3648" y="576"/>
              <a:ext cx="0" cy="104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3" name="Line 59"/>
            <p:cNvSpPr>
              <a:spLocks noChangeShapeType="1"/>
            </p:cNvSpPr>
            <p:nvPr/>
          </p:nvSpPr>
          <p:spPr bwMode="auto">
            <a:xfrm>
              <a:off x="4144" y="576"/>
              <a:ext cx="0" cy="104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4" name="Line 60"/>
            <p:cNvSpPr>
              <a:spLocks noChangeShapeType="1"/>
            </p:cNvSpPr>
            <p:nvPr/>
          </p:nvSpPr>
          <p:spPr bwMode="auto">
            <a:xfrm>
              <a:off x="4640" y="576"/>
              <a:ext cx="0" cy="104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5" name="Line 61"/>
            <p:cNvSpPr>
              <a:spLocks noChangeShapeType="1"/>
            </p:cNvSpPr>
            <p:nvPr/>
          </p:nvSpPr>
          <p:spPr bwMode="auto">
            <a:xfrm>
              <a:off x="5136" y="576"/>
              <a:ext cx="0" cy="104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46" name="Text Box 87"/>
            <p:cNvSpPr txBox="1">
              <a:spLocks noChangeArrowheads="1"/>
            </p:cNvSpPr>
            <p:nvPr/>
          </p:nvSpPr>
          <p:spPr bwMode="auto">
            <a:xfrm>
              <a:off x="3627" y="1653"/>
              <a:ext cx="1728" cy="26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dirty="0">
                  <a:solidFill>
                    <a:schemeClr val="hlink"/>
                  </a:solidFill>
                  <a:ea typeface="微软雅黑" panose="020B0503020204020204" pitchFamily="34" charset="-122"/>
                </a:rPr>
                <a:t>有选择专门化</a:t>
              </a:r>
            </a:p>
          </p:txBody>
        </p:sp>
      </p:grpSp>
      <p:grpSp>
        <p:nvGrpSpPr>
          <p:cNvPr id="47" name="Group 91"/>
          <p:cNvGrpSpPr>
            <a:grpSpLocks/>
          </p:cNvGrpSpPr>
          <p:nvPr/>
        </p:nvGrpSpPr>
        <p:grpSpPr bwMode="auto">
          <a:xfrm>
            <a:off x="3362359" y="1654204"/>
            <a:ext cx="2489429" cy="2307677"/>
            <a:chOff x="1964" y="1936"/>
            <a:chExt cx="1972" cy="1640"/>
          </a:xfrm>
        </p:grpSpPr>
        <p:sp>
          <p:nvSpPr>
            <p:cNvPr id="48" name="Rectangle 63"/>
            <p:cNvSpPr>
              <a:spLocks noChangeArrowheads="1"/>
            </p:cNvSpPr>
            <p:nvPr/>
          </p:nvSpPr>
          <p:spPr bwMode="auto">
            <a:xfrm>
              <a:off x="3296" y="2922"/>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49" name="Rectangle 64"/>
            <p:cNvSpPr>
              <a:spLocks noChangeArrowheads="1"/>
            </p:cNvSpPr>
            <p:nvPr/>
          </p:nvSpPr>
          <p:spPr bwMode="auto">
            <a:xfrm>
              <a:off x="2800" y="2922"/>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0" name="Rectangle 65"/>
            <p:cNvSpPr>
              <a:spLocks noChangeArrowheads="1"/>
            </p:cNvSpPr>
            <p:nvPr/>
          </p:nvSpPr>
          <p:spPr bwMode="auto">
            <a:xfrm>
              <a:off x="2304" y="2922"/>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1" name="Rectangle 66" descr="宽上对角线"/>
            <p:cNvSpPr>
              <a:spLocks noChangeArrowheads="1"/>
            </p:cNvSpPr>
            <p:nvPr/>
          </p:nvSpPr>
          <p:spPr bwMode="auto">
            <a:xfrm>
              <a:off x="3296" y="2576"/>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2" name="Rectangle 67" descr="宽上对角线"/>
            <p:cNvSpPr>
              <a:spLocks noChangeArrowheads="1"/>
            </p:cNvSpPr>
            <p:nvPr/>
          </p:nvSpPr>
          <p:spPr bwMode="auto">
            <a:xfrm>
              <a:off x="2800" y="2576"/>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3" name="Rectangle 68" descr="宽上对角线"/>
            <p:cNvSpPr>
              <a:spLocks noChangeArrowheads="1"/>
            </p:cNvSpPr>
            <p:nvPr/>
          </p:nvSpPr>
          <p:spPr bwMode="auto">
            <a:xfrm>
              <a:off x="2304" y="2576"/>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4" name="Rectangle 69"/>
            <p:cNvSpPr>
              <a:spLocks noChangeArrowheads="1"/>
            </p:cNvSpPr>
            <p:nvPr/>
          </p:nvSpPr>
          <p:spPr bwMode="auto">
            <a:xfrm>
              <a:off x="3296" y="2208"/>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5" name="Rectangle 70"/>
            <p:cNvSpPr>
              <a:spLocks noChangeArrowheads="1"/>
            </p:cNvSpPr>
            <p:nvPr/>
          </p:nvSpPr>
          <p:spPr bwMode="auto">
            <a:xfrm>
              <a:off x="2800" y="2208"/>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6" name="Rectangle 71"/>
            <p:cNvSpPr>
              <a:spLocks noChangeArrowheads="1"/>
            </p:cNvSpPr>
            <p:nvPr/>
          </p:nvSpPr>
          <p:spPr bwMode="auto">
            <a:xfrm>
              <a:off x="2304" y="2208"/>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57" name="Line 72"/>
            <p:cNvSpPr>
              <a:spLocks noChangeShapeType="1"/>
            </p:cNvSpPr>
            <p:nvPr/>
          </p:nvSpPr>
          <p:spPr bwMode="auto">
            <a:xfrm>
              <a:off x="2304" y="2208"/>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58" name="Line 73"/>
            <p:cNvSpPr>
              <a:spLocks noChangeShapeType="1"/>
            </p:cNvSpPr>
            <p:nvPr/>
          </p:nvSpPr>
          <p:spPr bwMode="auto">
            <a:xfrm>
              <a:off x="2304" y="2576"/>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59" name="Line 74"/>
            <p:cNvSpPr>
              <a:spLocks noChangeShapeType="1"/>
            </p:cNvSpPr>
            <p:nvPr/>
          </p:nvSpPr>
          <p:spPr bwMode="auto">
            <a:xfrm>
              <a:off x="2304" y="2922"/>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60" name="Line 75"/>
            <p:cNvSpPr>
              <a:spLocks noChangeShapeType="1"/>
            </p:cNvSpPr>
            <p:nvPr/>
          </p:nvSpPr>
          <p:spPr bwMode="auto">
            <a:xfrm>
              <a:off x="2304" y="3269"/>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61" name="Line 76"/>
            <p:cNvSpPr>
              <a:spLocks noChangeShapeType="1"/>
            </p:cNvSpPr>
            <p:nvPr/>
          </p:nvSpPr>
          <p:spPr bwMode="auto">
            <a:xfrm>
              <a:off x="2304" y="2208"/>
              <a:ext cx="0" cy="106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62" name="Line 77"/>
            <p:cNvSpPr>
              <a:spLocks noChangeShapeType="1"/>
            </p:cNvSpPr>
            <p:nvPr/>
          </p:nvSpPr>
          <p:spPr bwMode="auto">
            <a:xfrm>
              <a:off x="2800" y="2208"/>
              <a:ext cx="0" cy="106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63" name="Line 78"/>
            <p:cNvSpPr>
              <a:spLocks noChangeShapeType="1"/>
            </p:cNvSpPr>
            <p:nvPr/>
          </p:nvSpPr>
          <p:spPr bwMode="auto">
            <a:xfrm>
              <a:off x="3296" y="2208"/>
              <a:ext cx="0" cy="106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64" name="Line 79"/>
            <p:cNvSpPr>
              <a:spLocks noChangeShapeType="1"/>
            </p:cNvSpPr>
            <p:nvPr/>
          </p:nvSpPr>
          <p:spPr bwMode="auto">
            <a:xfrm>
              <a:off x="3792" y="2208"/>
              <a:ext cx="0" cy="106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65" name="Text Box 81"/>
            <p:cNvSpPr txBox="1">
              <a:spLocks noChangeArrowheads="1"/>
            </p:cNvSpPr>
            <p:nvPr/>
          </p:nvSpPr>
          <p:spPr bwMode="auto">
            <a:xfrm>
              <a:off x="2372" y="1936"/>
              <a:ext cx="1440" cy="46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66" name="Text Box 83"/>
            <p:cNvSpPr txBox="1">
              <a:spLocks noChangeArrowheads="1"/>
            </p:cNvSpPr>
            <p:nvPr/>
          </p:nvSpPr>
          <p:spPr bwMode="auto">
            <a:xfrm>
              <a:off x="1964" y="2271"/>
              <a:ext cx="432" cy="855"/>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67" name="Text Box 89"/>
            <p:cNvSpPr txBox="1">
              <a:spLocks noChangeArrowheads="1"/>
            </p:cNvSpPr>
            <p:nvPr/>
          </p:nvSpPr>
          <p:spPr bwMode="auto">
            <a:xfrm>
              <a:off x="2256" y="3312"/>
              <a:ext cx="1680" cy="26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dirty="0">
                  <a:solidFill>
                    <a:schemeClr val="hlink"/>
                  </a:solidFill>
                  <a:ea typeface="微软雅黑" panose="020B0503020204020204" pitchFamily="34" charset="-122"/>
                </a:rPr>
                <a:t>产品专门化</a:t>
              </a:r>
            </a:p>
          </p:txBody>
        </p:sp>
      </p:grpSp>
      <p:grpSp>
        <p:nvGrpSpPr>
          <p:cNvPr id="68" name="Group 63"/>
          <p:cNvGrpSpPr>
            <a:grpSpLocks/>
          </p:cNvGrpSpPr>
          <p:nvPr/>
        </p:nvGrpSpPr>
        <p:grpSpPr bwMode="auto">
          <a:xfrm>
            <a:off x="6108768" y="1629252"/>
            <a:ext cx="2819456" cy="2283257"/>
            <a:chOff x="635" y="539"/>
            <a:chExt cx="2275" cy="1892"/>
          </a:xfrm>
        </p:grpSpPr>
        <p:sp>
          <p:nvSpPr>
            <p:cNvPr id="69" name="Rectangle 11"/>
            <p:cNvSpPr>
              <a:spLocks noChangeArrowheads="1"/>
            </p:cNvSpPr>
            <p:nvPr/>
          </p:nvSpPr>
          <p:spPr bwMode="auto">
            <a:xfrm>
              <a:off x="1952" y="1701"/>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0" name="Rectangle 10"/>
            <p:cNvSpPr>
              <a:spLocks noChangeArrowheads="1"/>
            </p:cNvSpPr>
            <p:nvPr/>
          </p:nvSpPr>
          <p:spPr bwMode="auto">
            <a:xfrm>
              <a:off x="1456" y="1701"/>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1" name="Rectangle 9" descr="宽上对角线"/>
            <p:cNvSpPr>
              <a:spLocks noChangeArrowheads="1"/>
            </p:cNvSpPr>
            <p:nvPr/>
          </p:nvSpPr>
          <p:spPr bwMode="auto">
            <a:xfrm>
              <a:off x="960" y="1701"/>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2" name="Rectangle 8"/>
            <p:cNvSpPr>
              <a:spLocks noChangeArrowheads="1"/>
            </p:cNvSpPr>
            <p:nvPr/>
          </p:nvSpPr>
          <p:spPr bwMode="auto">
            <a:xfrm>
              <a:off x="1952" y="1291"/>
              <a:ext cx="496" cy="410"/>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3" name="Rectangle 7"/>
            <p:cNvSpPr>
              <a:spLocks noChangeArrowheads="1"/>
            </p:cNvSpPr>
            <p:nvPr/>
          </p:nvSpPr>
          <p:spPr bwMode="auto">
            <a:xfrm>
              <a:off x="1456" y="1291"/>
              <a:ext cx="496" cy="410"/>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4" name="Rectangle 6" descr="宽上对角线"/>
            <p:cNvSpPr>
              <a:spLocks noChangeArrowheads="1"/>
            </p:cNvSpPr>
            <p:nvPr/>
          </p:nvSpPr>
          <p:spPr bwMode="auto">
            <a:xfrm>
              <a:off x="960" y="1291"/>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5" name="Rectangle 5"/>
            <p:cNvSpPr>
              <a:spLocks noChangeArrowheads="1"/>
            </p:cNvSpPr>
            <p:nvPr/>
          </p:nvSpPr>
          <p:spPr bwMode="auto">
            <a:xfrm>
              <a:off x="1952" y="880"/>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6" name="Rectangle 4"/>
            <p:cNvSpPr>
              <a:spLocks noChangeArrowheads="1"/>
            </p:cNvSpPr>
            <p:nvPr/>
          </p:nvSpPr>
          <p:spPr bwMode="auto">
            <a:xfrm>
              <a:off x="1456" y="880"/>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7" name="Rectangle 3" descr="宽上对角线"/>
            <p:cNvSpPr>
              <a:spLocks noChangeArrowheads="1"/>
            </p:cNvSpPr>
            <p:nvPr/>
          </p:nvSpPr>
          <p:spPr bwMode="auto">
            <a:xfrm>
              <a:off x="960" y="880"/>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8" name="Line 12"/>
            <p:cNvSpPr>
              <a:spLocks noChangeShapeType="1"/>
            </p:cNvSpPr>
            <p:nvPr/>
          </p:nvSpPr>
          <p:spPr bwMode="auto">
            <a:xfrm>
              <a:off x="960" y="880"/>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79" name="Line 13"/>
            <p:cNvSpPr>
              <a:spLocks noChangeShapeType="1"/>
            </p:cNvSpPr>
            <p:nvPr/>
          </p:nvSpPr>
          <p:spPr bwMode="auto">
            <a:xfrm>
              <a:off x="960" y="1291"/>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0" name="Line 14"/>
            <p:cNvSpPr>
              <a:spLocks noChangeShapeType="1"/>
            </p:cNvSpPr>
            <p:nvPr/>
          </p:nvSpPr>
          <p:spPr bwMode="auto">
            <a:xfrm>
              <a:off x="960" y="1701"/>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1" name="Line 15"/>
            <p:cNvSpPr>
              <a:spLocks noChangeShapeType="1"/>
            </p:cNvSpPr>
            <p:nvPr/>
          </p:nvSpPr>
          <p:spPr bwMode="auto">
            <a:xfrm>
              <a:off x="960" y="2112"/>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2" name="Line 16"/>
            <p:cNvSpPr>
              <a:spLocks noChangeShapeType="1"/>
            </p:cNvSpPr>
            <p:nvPr/>
          </p:nvSpPr>
          <p:spPr bwMode="auto">
            <a:xfrm>
              <a:off x="960" y="880"/>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3" name="Line 17"/>
            <p:cNvSpPr>
              <a:spLocks noChangeShapeType="1"/>
            </p:cNvSpPr>
            <p:nvPr/>
          </p:nvSpPr>
          <p:spPr bwMode="auto">
            <a:xfrm>
              <a:off x="1456" y="880"/>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4" name="Line 18"/>
            <p:cNvSpPr>
              <a:spLocks noChangeShapeType="1"/>
            </p:cNvSpPr>
            <p:nvPr/>
          </p:nvSpPr>
          <p:spPr bwMode="auto">
            <a:xfrm>
              <a:off x="1952" y="880"/>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5" name="Line 19"/>
            <p:cNvSpPr>
              <a:spLocks noChangeShapeType="1"/>
            </p:cNvSpPr>
            <p:nvPr/>
          </p:nvSpPr>
          <p:spPr bwMode="auto">
            <a:xfrm>
              <a:off x="2448" y="880"/>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86" name="Text Box 22"/>
            <p:cNvSpPr txBox="1">
              <a:spLocks noChangeArrowheads="1"/>
            </p:cNvSpPr>
            <p:nvPr/>
          </p:nvSpPr>
          <p:spPr bwMode="auto">
            <a:xfrm>
              <a:off x="1013" y="539"/>
              <a:ext cx="1440" cy="53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87" name="Text Box 23"/>
            <p:cNvSpPr txBox="1">
              <a:spLocks noChangeArrowheads="1"/>
            </p:cNvSpPr>
            <p:nvPr/>
          </p:nvSpPr>
          <p:spPr bwMode="auto">
            <a:xfrm>
              <a:off x="635" y="973"/>
              <a:ext cx="432" cy="99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88" name="Text Box 41"/>
            <p:cNvSpPr txBox="1">
              <a:spLocks noChangeArrowheads="1"/>
            </p:cNvSpPr>
            <p:nvPr/>
          </p:nvSpPr>
          <p:spPr bwMode="auto">
            <a:xfrm>
              <a:off x="1230" y="2123"/>
              <a:ext cx="1680" cy="30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dirty="0">
                  <a:solidFill>
                    <a:schemeClr val="hlink"/>
                  </a:solidFill>
                  <a:ea typeface="微软雅黑" panose="020B0503020204020204" pitchFamily="34" charset="-122"/>
                </a:rPr>
                <a:t>市场专门化</a:t>
              </a:r>
            </a:p>
          </p:txBody>
        </p:sp>
      </p:grpSp>
      <p:grpSp>
        <p:nvGrpSpPr>
          <p:cNvPr id="89" name="Group 64"/>
          <p:cNvGrpSpPr>
            <a:grpSpLocks/>
          </p:cNvGrpSpPr>
          <p:nvPr/>
        </p:nvGrpSpPr>
        <p:grpSpPr bwMode="auto">
          <a:xfrm>
            <a:off x="3361827" y="4190501"/>
            <a:ext cx="2866357" cy="2300079"/>
            <a:chOff x="3056" y="533"/>
            <a:chExt cx="2179" cy="1894"/>
          </a:xfrm>
        </p:grpSpPr>
        <p:sp>
          <p:nvSpPr>
            <p:cNvPr id="90" name="Rectangle 43" descr="宽上对角线"/>
            <p:cNvSpPr>
              <a:spLocks noChangeArrowheads="1"/>
            </p:cNvSpPr>
            <p:nvPr/>
          </p:nvSpPr>
          <p:spPr bwMode="auto">
            <a:xfrm>
              <a:off x="4352" y="1685"/>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1" name="Rectangle 44" descr="宽上对角线"/>
            <p:cNvSpPr>
              <a:spLocks noChangeArrowheads="1"/>
            </p:cNvSpPr>
            <p:nvPr/>
          </p:nvSpPr>
          <p:spPr bwMode="auto">
            <a:xfrm>
              <a:off x="3856" y="1685"/>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2" name="Rectangle 45" descr="宽上对角线"/>
            <p:cNvSpPr>
              <a:spLocks noChangeArrowheads="1"/>
            </p:cNvSpPr>
            <p:nvPr/>
          </p:nvSpPr>
          <p:spPr bwMode="auto">
            <a:xfrm>
              <a:off x="3360" y="1685"/>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3" name="Rectangle 46" descr="宽上对角线"/>
            <p:cNvSpPr>
              <a:spLocks noChangeArrowheads="1"/>
            </p:cNvSpPr>
            <p:nvPr/>
          </p:nvSpPr>
          <p:spPr bwMode="auto">
            <a:xfrm>
              <a:off x="4352" y="1275"/>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4" name="Rectangle 47" descr="宽上对角线"/>
            <p:cNvSpPr>
              <a:spLocks noChangeArrowheads="1"/>
            </p:cNvSpPr>
            <p:nvPr/>
          </p:nvSpPr>
          <p:spPr bwMode="auto">
            <a:xfrm>
              <a:off x="3856" y="1275"/>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5" name="Rectangle 48" descr="宽上对角线"/>
            <p:cNvSpPr>
              <a:spLocks noChangeArrowheads="1"/>
            </p:cNvSpPr>
            <p:nvPr/>
          </p:nvSpPr>
          <p:spPr bwMode="auto">
            <a:xfrm>
              <a:off x="3360" y="1275"/>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6" name="Rectangle 49" descr="宽上对角线"/>
            <p:cNvSpPr>
              <a:spLocks noChangeArrowheads="1"/>
            </p:cNvSpPr>
            <p:nvPr/>
          </p:nvSpPr>
          <p:spPr bwMode="auto">
            <a:xfrm>
              <a:off x="4352" y="864"/>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7" name="Rectangle 50" descr="宽上对角线"/>
            <p:cNvSpPr>
              <a:spLocks noChangeArrowheads="1"/>
            </p:cNvSpPr>
            <p:nvPr/>
          </p:nvSpPr>
          <p:spPr bwMode="auto">
            <a:xfrm>
              <a:off x="3856" y="864"/>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8" name="Rectangle 51" descr="宽上对角线"/>
            <p:cNvSpPr>
              <a:spLocks noChangeArrowheads="1"/>
            </p:cNvSpPr>
            <p:nvPr/>
          </p:nvSpPr>
          <p:spPr bwMode="auto">
            <a:xfrm>
              <a:off x="3360" y="864"/>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9" name="Line 52"/>
            <p:cNvSpPr>
              <a:spLocks noChangeShapeType="1"/>
            </p:cNvSpPr>
            <p:nvPr/>
          </p:nvSpPr>
          <p:spPr bwMode="auto">
            <a:xfrm>
              <a:off x="3360" y="864"/>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0" name="Line 53"/>
            <p:cNvSpPr>
              <a:spLocks noChangeShapeType="1"/>
            </p:cNvSpPr>
            <p:nvPr/>
          </p:nvSpPr>
          <p:spPr bwMode="auto">
            <a:xfrm>
              <a:off x="3360" y="1275"/>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1" name="Line 54"/>
            <p:cNvSpPr>
              <a:spLocks noChangeShapeType="1"/>
            </p:cNvSpPr>
            <p:nvPr/>
          </p:nvSpPr>
          <p:spPr bwMode="auto">
            <a:xfrm>
              <a:off x="3360" y="1685"/>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2" name="Line 55"/>
            <p:cNvSpPr>
              <a:spLocks noChangeShapeType="1"/>
            </p:cNvSpPr>
            <p:nvPr/>
          </p:nvSpPr>
          <p:spPr bwMode="auto">
            <a:xfrm>
              <a:off x="3360" y="2096"/>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3" name="Line 56"/>
            <p:cNvSpPr>
              <a:spLocks noChangeShapeType="1"/>
            </p:cNvSpPr>
            <p:nvPr/>
          </p:nvSpPr>
          <p:spPr bwMode="auto">
            <a:xfrm>
              <a:off x="3360" y="864"/>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4" name="Line 57"/>
            <p:cNvSpPr>
              <a:spLocks noChangeShapeType="1"/>
            </p:cNvSpPr>
            <p:nvPr/>
          </p:nvSpPr>
          <p:spPr bwMode="auto">
            <a:xfrm>
              <a:off x="3856" y="864"/>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5" name="Line 58"/>
            <p:cNvSpPr>
              <a:spLocks noChangeShapeType="1"/>
            </p:cNvSpPr>
            <p:nvPr/>
          </p:nvSpPr>
          <p:spPr bwMode="auto">
            <a:xfrm>
              <a:off x="4352" y="864"/>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6" name="Line 59"/>
            <p:cNvSpPr>
              <a:spLocks noChangeShapeType="1"/>
            </p:cNvSpPr>
            <p:nvPr/>
          </p:nvSpPr>
          <p:spPr bwMode="auto">
            <a:xfrm>
              <a:off x="4848" y="864"/>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07" name="Text Box 60"/>
            <p:cNvSpPr txBox="1">
              <a:spLocks noChangeArrowheads="1"/>
            </p:cNvSpPr>
            <p:nvPr/>
          </p:nvSpPr>
          <p:spPr bwMode="auto">
            <a:xfrm>
              <a:off x="3454" y="533"/>
              <a:ext cx="1440" cy="53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108" name="Text Box 61"/>
            <p:cNvSpPr txBox="1">
              <a:spLocks noChangeArrowheads="1"/>
            </p:cNvSpPr>
            <p:nvPr/>
          </p:nvSpPr>
          <p:spPr bwMode="auto">
            <a:xfrm>
              <a:off x="3056" y="979"/>
              <a:ext cx="432" cy="990"/>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109" name="Text Box 62"/>
            <p:cNvSpPr txBox="1">
              <a:spLocks noChangeArrowheads="1"/>
            </p:cNvSpPr>
            <p:nvPr/>
          </p:nvSpPr>
          <p:spPr bwMode="auto">
            <a:xfrm>
              <a:off x="3555" y="2121"/>
              <a:ext cx="1680" cy="30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dirty="0">
                  <a:solidFill>
                    <a:schemeClr val="hlink"/>
                  </a:solidFill>
                  <a:ea typeface="微软雅黑" panose="020B0503020204020204" pitchFamily="34" charset="-122"/>
                </a:rPr>
                <a:t>完全覆盖市场</a:t>
              </a:r>
            </a:p>
          </p:txBody>
        </p:sp>
      </p:grpSp>
    </p:spTree>
    <p:extLst>
      <p:ext uri="{BB962C8B-B14F-4D97-AF65-F5344CB8AC3E}">
        <p14:creationId xmlns:p14="http://schemas.microsoft.com/office/powerpoint/2010/main" val="8507688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
        <p:nvSpPr>
          <p:cNvPr id="5" name="Rectangle 3"/>
          <p:cNvSpPr txBox="1">
            <a:spLocks noChangeArrowheads="1"/>
          </p:cNvSpPr>
          <p:nvPr/>
        </p:nvSpPr>
        <p:spPr bwMode="auto">
          <a:xfrm>
            <a:off x="492534" y="1196752"/>
            <a:ext cx="822960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rgbClr val="333333"/>
                </a:solidFill>
                <a:latin typeface="+mn-lt"/>
                <a:ea typeface="+mn-ea"/>
                <a:cs typeface="+mn-cs"/>
              </a:defRPr>
            </a:lvl1pPr>
            <a:lvl2pPr marL="742950" indent="-285750" algn="l" rtl="0" eaLnBrk="0" fontAlgn="base" hangingPunct="0">
              <a:spcBef>
                <a:spcPct val="20000"/>
              </a:spcBef>
              <a:spcAft>
                <a:spcPct val="0"/>
              </a:spcAft>
              <a:buChar char="–"/>
              <a:defRPr sz="2000">
                <a:solidFill>
                  <a:srgbClr val="333333"/>
                </a:solidFill>
                <a:latin typeface="+mn-lt"/>
                <a:ea typeface="+mn-ea"/>
              </a:defRPr>
            </a:lvl2pPr>
            <a:lvl3pPr marL="1143000" indent="-228600" algn="l" rtl="0" eaLnBrk="0" fontAlgn="base" hangingPunct="0">
              <a:spcBef>
                <a:spcPct val="20000"/>
              </a:spcBef>
              <a:spcAft>
                <a:spcPct val="0"/>
              </a:spcAft>
              <a:buChar char="•"/>
              <a:defRPr>
                <a:solidFill>
                  <a:srgbClr val="333333"/>
                </a:solidFill>
                <a:latin typeface="+mn-lt"/>
                <a:ea typeface="+mn-ea"/>
              </a:defRPr>
            </a:lvl3pPr>
            <a:lvl4pPr marL="1600200" indent="-228600" algn="l" rtl="0" eaLnBrk="0" fontAlgn="base" hangingPunct="0">
              <a:spcBef>
                <a:spcPct val="20000"/>
              </a:spcBef>
              <a:spcAft>
                <a:spcPct val="0"/>
              </a:spcAft>
              <a:buChar char="–"/>
              <a:defRPr sz="1600">
                <a:solidFill>
                  <a:srgbClr val="333333"/>
                </a:solidFill>
                <a:latin typeface="+mn-lt"/>
                <a:ea typeface="+mn-ea"/>
              </a:defRPr>
            </a:lvl4pPr>
            <a:lvl5pPr marL="2057400" indent="-228600" algn="l" rtl="0" eaLnBrk="0" fontAlgn="base" hangingPunct="0">
              <a:spcBef>
                <a:spcPct val="20000"/>
              </a:spcBef>
              <a:spcAft>
                <a:spcPct val="0"/>
              </a:spcAft>
              <a:buChar char="»"/>
              <a:defRPr sz="1600">
                <a:solidFill>
                  <a:srgbClr val="333333"/>
                </a:solidFill>
                <a:latin typeface="+mn-lt"/>
                <a:ea typeface="+mn-ea"/>
              </a:defRPr>
            </a:lvl5pPr>
            <a:lvl6pPr marL="2514600" indent="-228600" algn="l" rtl="0" fontAlgn="base">
              <a:spcBef>
                <a:spcPct val="20000"/>
              </a:spcBef>
              <a:spcAft>
                <a:spcPct val="0"/>
              </a:spcAft>
              <a:buChar char="»"/>
              <a:defRPr sz="1600">
                <a:solidFill>
                  <a:srgbClr val="333333"/>
                </a:solidFill>
                <a:latin typeface="+mn-lt"/>
                <a:ea typeface="+mn-ea"/>
              </a:defRPr>
            </a:lvl6pPr>
            <a:lvl7pPr marL="2971800" indent="-228600" algn="l" rtl="0" fontAlgn="base">
              <a:spcBef>
                <a:spcPct val="20000"/>
              </a:spcBef>
              <a:spcAft>
                <a:spcPct val="0"/>
              </a:spcAft>
              <a:buChar char="»"/>
              <a:defRPr sz="1600">
                <a:solidFill>
                  <a:srgbClr val="333333"/>
                </a:solidFill>
                <a:latin typeface="+mn-lt"/>
                <a:ea typeface="+mn-ea"/>
              </a:defRPr>
            </a:lvl7pPr>
            <a:lvl8pPr marL="3429000" indent="-228600" algn="l" rtl="0" fontAlgn="base">
              <a:spcBef>
                <a:spcPct val="20000"/>
              </a:spcBef>
              <a:spcAft>
                <a:spcPct val="0"/>
              </a:spcAft>
              <a:buChar char="»"/>
              <a:defRPr sz="1600">
                <a:solidFill>
                  <a:srgbClr val="333333"/>
                </a:solidFill>
                <a:latin typeface="+mn-lt"/>
                <a:ea typeface="+mn-ea"/>
              </a:defRPr>
            </a:lvl8pPr>
            <a:lvl9pPr marL="3886200" indent="-228600" algn="l" rtl="0" fontAlgn="base">
              <a:spcBef>
                <a:spcPct val="20000"/>
              </a:spcBef>
              <a:spcAft>
                <a:spcPct val="0"/>
              </a:spcAft>
              <a:buChar char="»"/>
              <a:defRPr sz="1600">
                <a:solidFill>
                  <a:srgbClr val="333333"/>
                </a:solidFill>
                <a:latin typeface="+mn-lt"/>
                <a:ea typeface="+mn-ea"/>
              </a:defRPr>
            </a:lvl9pPr>
          </a:lstStyle>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C00000"/>
                </a:solidFill>
                <a:effectLst/>
                <a:uLnTx/>
                <a:uFillTx/>
                <a:latin typeface="Microsoft Sans Serif"/>
                <a:ea typeface="微软雅黑"/>
                <a:cs typeface="+mn-cs"/>
              </a:rPr>
              <a:t>（一）产品一市场集中化</a:t>
            </a:r>
            <a:endParaRPr kumimoji="0" lang="en-US" altLang="zh-CN" sz="2000" b="0" i="0" u="none" strike="noStrike" kern="0" cap="none" spc="0" normalizeH="0" baseline="0" noProof="0" dirty="0">
              <a:ln>
                <a:noFill/>
              </a:ln>
              <a:solidFill>
                <a:srgbClr val="C00000"/>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企业集中力量只生产或经营某一种产品，供应某一类顾客群。</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这种模式的</a:t>
            </a:r>
            <a:r>
              <a:rPr kumimoji="0" lang="zh-CN" altLang="zh-CN" sz="2000" b="0" i="0" u="none" strike="noStrike" kern="0" cap="none" spc="0" normalizeH="0" baseline="0" noProof="0" dirty="0">
                <a:ln>
                  <a:noFill/>
                </a:ln>
                <a:solidFill>
                  <a:srgbClr val="C00000"/>
                </a:solidFill>
                <a:effectLst/>
                <a:uLnTx/>
                <a:uFillTx/>
                <a:latin typeface="Microsoft Sans Serif"/>
                <a:ea typeface="微软雅黑"/>
                <a:cs typeface="+mn-cs"/>
              </a:rPr>
              <a:t>优点</a:t>
            </a: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是企业可以更清楚地了解细分市场的特点，集中人力、财力、物力实行专业生产和经营。</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en-US" sz="2000" b="0" i="0" u="none" strike="noStrike" kern="0" cap="none" spc="0" normalizeH="0" baseline="0" noProof="0" dirty="0">
                <a:ln>
                  <a:noFill/>
                </a:ln>
                <a:solidFill>
                  <a:srgbClr val="C00000"/>
                </a:solidFill>
                <a:effectLst/>
                <a:uLnTx/>
                <a:uFillTx/>
                <a:latin typeface="Microsoft Sans Serif"/>
                <a:ea typeface="微软雅黑"/>
                <a:cs typeface="+mn-cs"/>
              </a:rPr>
              <a:t>缺点：</a:t>
            </a: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可一旦市场需求发生变化，企业将面临巨大的经营风险，一般适宜实力较弱的中小企业采用。</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p:txBody>
      </p:sp>
      <p:grpSp>
        <p:nvGrpSpPr>
          <p:cNvPr id="6" name="Group 85"/>
          <p:cNvGrpSpPr>
            <a:grpSpLocks/>
          </p:cNvGrpSpPr>
          <p:nvPr/>
        </p:nvGrpSpPr>
        <p:grpSpPr bwMode="auto">
          <a:xfrm>
            <a:off x="5142077" y="4005064"/>
            <a:ext cx="2427572" cy="2233100"/>
            <a:chOff x="598" y="453"/>
            <a:chExt cx="1923" cy="1587"/>
          </a:xfrm>
        </p:grpSpPr>
        <p:sp>
          <p:nvSpPr>
            <p:cNvPr id="7" name="Rectangle 11"/>
            <p:cNvSpPr>
              <a:spLocks noChangeArrowheads="1"/>
            </p:cNvSpPr>
            <p:nvPr/>
          </p:nvSpPr>
          <p:spPr bwMode="auto">
            <a:xfrm>
              <a:off x="1952" y="1424"/>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8" name="Rectangle 10"/>
            <p:cNvSpPr>
              <a:spLocks noChangeArrowheads="1"/>
            </p:cNvSpPr>
            <p:nvPr/>
          </p:nvSpPr>
          <p:spPr bwMode="auto">
            <a:xfrm>
              <a:off x="1456" y="1424"/>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 name="Rectangle 9"/>
            <p:cNvSpPr>
              <a:spLocks noChangeArrowheads="1"/>
            </p:cNvSpPr>
            <p:nvPr/>
          </p:nvSpPr>
          <p:spPr bwMode="auto">
            <a:xfrm>
              <a:off x="960" y="1424"/>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0" name="Rectangle 8"/>
            <p:cNvSpPr>
              <a:spLocks noChangeArrowheads="1"/>
            </p:cNvSpPr>
            <p:nvPr/>
          </p:nvSpPr>
          <p:spPr bwMode="auto">
            <a:xfrm>
              <a:off x="1952" y="1088"/>
              <a:ext cx="496" cy="33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1" name="Rectangle 7"/>
            <p:cNvSpPr>
              <a:spLocks noChangeArrowheads="1"/>
            </p:cNvSpPr>
            <p:nvPr/>
          </p:nvSpPr>
          <p:spPr bwMode="auto">
            <a:xfrm>
              <a:off x="1456" y="1088"/>
              <a:ext cx="496" cy="33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2" name="Rectangle 6" descr="宽上对角线"/>
            <p:cNvSpPr>
              <a:spLocks noChangeArrowheads="1"/>
            </p:cNvSpPr>
            <p:nvPr/>
          </p:nvSpPr>
          <p:spPr bwMode="auto">
            <a:xfrm>
              <a:off x="960" y="1088"/>
              <a:ext cx="496" cy="33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3" name="Rectangle 5"/>
            <p:cNvSpPr>
              <a:spLocks noChangeArrowheads="1"/>
            </p:cNvSpPr>
            <p:nvPr/>
          </p:nvSpPr>
          <p:spPr bwMode="auto">
            <a:xfrm>
              <a:off x="1952" y="720"/>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4" name="Rectangle 4"/>
            <p:cNvSpPr>
              <a:spLocks noChangeArrowheads="1"/>
            </p:cNvSpPr>
            <p:nvPr/>
          </p:nvSpPr>
          <p:spPr bwMode="auto">
            <a:xfrm>
              <a:off x="1456" y="720"/>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5" name="Rectangle 3"/>
            <p:cNvSpPr>
              <a:spLocks noChangeArrowheads="1"/>
            </p:cNvSpPr>
            <p:nvPr/>
          </p:nvSpPr>
          <p:spPr bwMode="auto">
            <a:xfrm>
              <a:off x="960" y="720"/>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6" name="Line 12"/>
            <p:cNvSpPr>
              <a:spLocks noChangeShapeType="1"/>
            </p:cNvSpPr>
            <p:nvPr/>
          </p:nvSpPr>
          <p:spPr bwMode="auto">
            <a:xfrm>
              <a:off x="960" y="720"/>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7" name="Line 13"/>
            <p:cNvSpPr>
              <a:spLocks noChangeShapeType="1"/>
            </p:cNvSpPr>
            <p:nvPr/>
          </p:nvSpPr>
          <p:spPr bwMode="auto">
            <a:xfrm>
              <a:off x="960" y="1088"/>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8" name="Line 14"/>
            <p:cNvSpPr>
              <a:spLocks noChangeShapeType="1"/>
            </p:cNvSpPr>
            <p:nvPr/>
          </p:nvSpPr>
          <p:spPr bwMode="auto">
            <a:xfrm>
              <a:off x="960" y="1424"/>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9" name="Line 15"/>
            <p:cNvSpPr>
              <a:spLocks noChangeShapeType="1"/>
            </p:cNvSpPr>
            <p:nvPr/>
          </p:nvSpPr>
          <p:spPr bwMode="auto">
            <a:xfrm>
              <a:off x="960" y="1771"/>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0" name="Line 16"/>
            <p:cNvSpPr>
              <a:spLocks noChangeShapeType="1"/>
            </p:cNvSpPr>
            <p:nvPr/>
          </p:nvSpPr>
          <p:spPr bwMode="auto">
            <a:xfrm>
              <a:off x="960" y="720"/>
              <a:ext cx="0" cy="105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1" name="Line 17"/>
            <p:cNvSpPr>
              <a:spLocks noChangeShapeType="1"/>
            </p:cNvSpPr>
            <p:nvPr/>
          </p:nvSpPr>
          <p:spPr bwMode="auto">
            <a:xfrm>
              <a:off x="1456" y="720"/>
              <a:ext cx="0" cy="105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2" name="Line 18"/>
            <p:cNvSpPr>
              <a:spLocks noChangeShapeType="1"/>
            </p:cNvSpPr>
            <p:nvPr/>
          </p:nvSpPr>
          <p:spPr bwMode="auto">
            <a:xfrm>
              <a:off x="1952" y="720"/>
              <a:ext cx="0" cy="105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3" name="Line 19"/>
            <p:cNvSpPr>
              <a:spLocks noChangeShapeType="1"/>
            </p:cNvSpPr>
            <p:nvPr/>
          </p:nvSpPr>
          <p:spPr bwMode="auto">
            <a:xfrm>
              <a:off x="2448" y="720"/>
              <a:ext cx="0" cy="105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4" name="Text Box 42"/>
            <p:cNvSpPr txBox="1">
              <a:spLocks noChangeArrowheads="1"/>
            </p:cNvSpPr>
            <p:nvPr/>
          </p:nvSpPr>
          <p:spPr bwMode="auto">
            <a:xfrm>
              <a:off x="960" y="1776"/>
              <a:ext cx="1488" cy="26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dirty="0">
                  <a:solidFill>
                    <a:schemeClr val="hlink"/>
                  </a:solidFill>
                  <a:ea typeface="微软雅黑" panose="020B0503020204020204" pitchFamily="34" charset="-122"/>
                </a:rPr>
                <a:t>产品与市场集中</a:t>
              </a:r>
            </a:p>
          </p:txBody>
        </p:sp>
        <p:sp>
          <p:nvSpPr>
            <p:cNvPr id="25" name="Text Box 80"/>
            <p:cNvSpPr txBox="1">
              <a:spLocks noChangeArrowheads="1"/>
            </p:cNvSpPr>
            <p:nvPr/>
          </p:nvSpPr>
          <p:spPr bwMode="auto">
            <a:xfrm>
              <a:off x="1081" y="453"/>
              <a:ext cx="1440" cy="46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26" name="Text Box 82"/>
            <p:cNvSpPr txBox="1">
              <a:spLocks noChangeArrowheads="1"/>
            </p:cNvSpPr>
            <p:nvPr/>
          </p:nvSpPr>
          <p:spPr bwMode="auto">
            <a:xfrm>
              <a:off x="598" y="806"/>
              <a:ext cx="432" cy="855"/>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grpSp>
    </p:spTree>
    <p:extLst>
      <p:ext uri="{BB962C8B-B14F-4D97-AF65-F5344CB8AC3E}">
        <p14:creationId xmlns:p14="http://schemas.microsoft.com/office/powerpoint/2010/main" val="106968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sp>
        <p:nvSpPr>
          <p:cNvPr id="5" name="Rectangle 3"/>
          <p:cNvSpPr txBox="1">
            <a:spLocks noChangeArrowheads="1"/>
          </p:cNvSpPr>
          <p:nvPr/>
        </p:nvSpPr>
        <p:spPr bwMode="auto">
          <a:xfrm>
            <a:off x="593481" y="764704"/>
            <a:ext cx="822960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rgbClr val="333333"/>
                </a:solidFill>
                <a:latin typeface="+mn-lt"/>
                <a:ea typeface="+mn-ea"/>
                <a:cs typeface="+mn-cs"/>
              </a:defRPr>
            </a:lvl1pPr>
            <a:lvl2pPr marL="742950" indent="-285750" algn="l" rtl="0" eaLnBrk="0" fontAlgn="base" hangingPunct="0">
              <a:spcBef>
                <a:spcPct val="20000"/>
              </a:spcBef>
              <a:spcAft>
                <a:spcPct val="0"/>
              </a:spcAft>
              <a:buChar char="–"/>
              <a:defRPr sz="2000">
                <a:solidFill>
                  <a:srgbClr val="333333"/>
                </a:solidFill>
                <a:latin typeface="+mn-lt"/>
                <a:ea typeface="+mn-ea"/>
              </a:defRPr>
            </a:lvl2pPr>
            <a:lvl3pPr marL="1143000" indent="-228600" algn="l" rtl="0" eaLnBrk="0" fontAlgn="base" hangingPunct="0">
              <a:spcBef>
                <a:spcPct val="20000"/>
              </a:spcBef>
              <a:spcAft>
                <a:spcPct val="0"/>
              </a:spcAft>
              <a:buChar char="•"/>
              <a:defRPr>
                <a:solidFill>
                  <a:srgbClr val="333333"/>
                </a:solidFill>
                <a:latin typeface="+mn-lt"/>
                <a:ea typeface="+mn-ea"/>
              </a:defRPr>
            </a:lvl3pPr>
            <a:lvl4pPr marL="1600200" indent="-228600" algn="l" rtl="0" eaLnBrk="0" fontAlgn="base" hangingPunct="0">
              <a:spcBef>
                <a:spcPct val="20000"/>
              </a:spcBef>
              <a:spcAft>
                <a:spcPct val="0"/>
              </a:spcAft>
              <a:buChar char="–"/>
              <a:defRPr sz="1600">
                <a:solidFill>
                  <a:srgbClr val="333333"/>
                </a:solidFill>
                <a:latin typeface="+mn-lt"/>
                <a:ea typeface="+mn-ea"/>
              </a:defRPr>
            </a:lvl4pPr>
            <a:lvl5pPr marL="2057400" indent="-228600" algn="l" rtl="0" eaLnBrk="0" fontAlgn="base" hangingPunct="0">
              <a:spcBef>
                <a:spcPct val="20000"/>
              </a:spcBef>
              <a:spcAft>
                <a:spcPct val="0"/>
              </a:spcAft>
              <a:buChar char="»"/>
              <a:defRPr sz="1600">
                <a:solidFill>
                  <a:srgbClr val="333333"/>
                </a:solidFill>
                <a:latin typeface="+mn-lt"/>
                <a:ea typeface="+mn-ea"/>
              </a:defRPr>
            </a:lvl5pPr>
            <a:lvl6pPr marL="2514600" indent="-228600" algn="l" rtl="0" fontAlgn="base">
              <a:spcBef>
                <a:spcPct val="20000"/>
              </a:spcBef>
              <a:spcAft>
                <a:spcPct val="0"/>
              </a:spcAft>
              <a:buChar char="»"/>
              <a:defRPr sz="1600">
                <a:solidFill>
                  <a:srgbClr val="333333"/>
                </a:solidFill>
                <a:latin typeface="+mn-lt"/>
                <a:ea typeface="+mn-ea"/>
              </a:defRPr>
            </a:lvl6pPr>
            <a:lvl7pPr marL="2971800" indent="-228600" algn="l" rtl="0" fontAlgn="base">
              <a:spcBef>
                <a:spcPct val="20000"/>
              </a:spcBef>
              <a:spcAft>
                <a:spcPct val="0"/>
              </a:spcAft>
              <a:buChar char="»"/>
              <a:defRPr sz="1600">
                <a:solidFill>
                  <a:srgbClr val="333333"/>
                </a:solidFill>
                <a:latin typeface="+mn-lt"/>
                <a:ea typeface="+mn-ea"/>
              </a:defRPr>
            </a:lvl7pPr>
            <a:lvl8pPr marL="3429000" indent="-228600" algn="l" rtl="0" fontAlgn="base">
              <a:spcBef>
                <a:spcPct val="20000"/>
              </a:spcBef>
              <a:spcAft>
                <a:spcPct val="0"/>
              </a:spcAft>
              <a:buChar char="»"/>
              <a:defRPr sz="1600">
                <a:solidFill>
                  <a:srgbClr val="333333"/>
                </a:solidFill>
                <a:latin typeface="+mn-lt"/>
                <a:ea typeface="+mn-ea"/>
              </a:defRPr>
            </a:lvl8pPr>
            <a:lvl9pPr marL="3886200" indent="-228600" algn="l" rtl="0" fontAlgn="base">
              <a:spcBef>
                <a:spcPct val="20000"/>
              </a:spcBef>
              <a:spcAft>
                <a:spcPct val="0"/>
              </a:spcAft>
              <a:buChar char="»"/>
              <a:defRPr sz="1600">
                <a:solidFill>
                  <a:srgbClr val="333333"/>
                </a:solidFill>
                <a:latin typeface="+mn-lt"/>
                <a:ea typeface="+mn-ea"/>
              </a:defRPr>
            </a:lvl9pPr>
          </a:lstStyle>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en-US" sz="2000" b="0" i="0" u="none" strike="noStrike" kern="0" cap="none" spc="0" normalizeH="0" baseline="0" noProof="0" dirty="0">
                <a:ln>
                  <a:noFill/>
                </a:ln>
                <a:solidFill>
                  <a:srgbClr val="C00000"/>
                </a:solidFill>
                <a:effectLst/>
                <a:uLnTx/>
                <a:uFillTx/>
                <a:latin typeface="Microsoft Sans Serif"/>
                <a:ea typeface="微软雅黑"/>
                <a:cs typeface="+mn-cs"/>
              </a:rPr>
              <a:t>产品专业化</a:t>
            </a:r>
            <a:endParaRPr kumimoji="0" lang="en-US" altLang="zh-CN" sz="2000" b="0" i="0" u="none" strike="noStrike" kern="0" cap="none" spc="0" normalizeH="0" baseline="0" noProof="0" dirty="0">
              <a:ln>
                <a:noFill/>
              </a:ln>
              <a:solidFill>
                <a:srgbClr val="C00000"/>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企业选择几个细分市场，向不同顾客群同时提供单一种类的产品。当然，由于面对不同的顾客群，产品在式样、档次方面会有所不同。</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这种模式的</a:t>
            </a:r>
            <a:r>
              <a:rPr kumimoji="0" lang="zh-CN" altLang="zh-CN" sz="2000" b="0" i="0" u="none" strike="noStrike" kern="0" cap="none" spc="0" normalizeH="0" baseline="0" noProof="0" dirty="0">
                <a:ln>
                  <a:noFill/>
                </a:ln>
                <a:solidFill>
                  <a:srgbClr val="C00000"/>
                </a:solidFill>
                <a:effectLst/>
                <a:uLnTx/>
                <a:uFillTx/>
                <a:latin typeface="Microsoft Sans Serif"/>
                <a:ea typeface="微软雅黑"/>
                <a:cs typeface="+mn-cs"/>
              </a:rPr>
              <a:t>优点</a:t>
            </a: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是企业可以有效建立产品的专业优势，树立鲜明的品牌特征，并能分散企业的经营风险，即使其中某个子市场失去了吸引力，企业还能在其他市场获利。</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lang="zh-CN" altLang="en-US" sz="2000" kern="0" dirty="0">
                <a:solidFill>
                  <a:srgbClr val="C00000"/>
                </a:solidFill>
                <a:latin typeface="Microsoft Sans Serif"/>
                <a:ea typeface="微软雅黑"/>
              </a:rPr>
              <a:t>缺点：</a:t>
            </a: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但当消费者的兴趣发生转移或产品有了替代品，就会给企业造成威胁。</a:t>
            </a:r>
          </a:p>
          <a:p>
            <a:pPr marL="342900" marR="0" lvl="0" indent="-342900" algn="l" defTabSz="914400" rtl="0" eaLnBrk="1" fontAlgn="base" latinLnBrk="0" hangingPunct="1">
              <a:lnSpc>
                <a:spcPct val="150000"/>
              </a:lnSpc>
              <a:spcBef>
                <a:spcPct val="20000"/>
              </a:spcBef>
              <a:spcAft>
                <a:spcPct val="0"/>
              </a:spcAft>
              <a:buClrTx/>
              <a:buSzTx/>
              <a:buFontTx/>
              <a:buChar char="•"/>
              <a:tabLst/>
              <a:defRPr/>
            </a:pP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endParaRPr lang="en-US" altLang="zh-CN" sz="2000" kern="0" dirty="0">
              <a:latin typeface="Microsoft Sans Serif"/>
              <a:ea typeface="微软雅黑"/>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p:txBody>
      </p:sp>
      <p:grpSp>
        <p:nvGrpSpPr>
          <p:cNvPr id="6" name="Group 91"/>
          <p:cNvGrpSpPr>
            <a:grpSpLocks/>
          </p:cNvGrpSpPr>
          <p:nvPr/>
        </p:nvGrpSpPr>
        <p:grpSpPr bwMode="auto">
          <a:xfrm>
            <a:off x="5940152" y="4136828"/>
            <a:ext cx="2489429" cy="2307677"/>
            <a:chOff x="1964" y="1936"/>
            <a:chExt cx="1972" cy="1640"/>
          </a:xfrm>
        </p:grpSpPr>
        <p:sp>
          <p:nvSpPr>
            <p:cNvPr id="7" name="Rectangle 63"/>
            <p:cNvSpPr>
              <a:spLocks noChangeArrowheads="1"/>
            </p:cNvSpPr>
            <p:nvPr/>
          </p:nvSpPr>
          <p:spPr bwMode="auto">
            <a:xfrm>
              <a:off x="3296" y="2922"/>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8" name="Rectangle 64"/>
            <p:cNvSpPr>
              <a:spLocks noChangeArrowheads="1"/>
            </p:cNvSpPr>
            <p:nvPr/>
          </p:nvSpPr>
          <p:spPr bwMode="auto">
            <a:xfrm>
              <a:off x="2800" y="2922"/>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 name="Rectangle 65"/>
            <p:cNvSpPr>
              <a:spLocks noChangeArrowheads="1"/>
            </p:cNvSpPr>
            <p:nvPr/>
          </p:nvSpPr>
          <p:spPr bwMode="auto">
            <a:xfrm>
              <a:off x="2304" y="2922"/>
              <a:ext cx="496" cy="34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0" name="Rectangle 66" descr="宽上对角线"/>
            <p:cNvSpPr>
              <a:spLocks noChangeArrowheads="1"/>
            </p:cNvSpPr>
            <p:nvPr/>
          </p:nvSpPr>
          <p:spPr bwMode="auto">
            <a:xfrm>
              <a:off x="3296" y="2576"/>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1" name="Rectangle 67" descr="宽上对角线"/>
            <p:cNvSpPr>
              <a:spLocks noChangeArrowheads="1"/>
            </p:cNvSpPr>
            <p:nvPr/>
          </p:nvSpPr>
          <p:spPr bwMode="auto">
            <a:xfrm>
              <a:off x="2800" y="2576"/>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2" name="Rectangle 68" descr="宽上对角线"/>
            <p:cNvSpPr>
              <a:spLocks noChangeArrowheads="1"/>
            </p:cNvSpPr>
            <p:nvPr/>
          </p:nvSpPr>
          <p:spPr bwMode="auto">
            <a:xfrm>
              <a:off x="2304" y="2576"/>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3" name="Rectangle 69"/>
            <p:cNvSpPr>
              <a:spLocks noChangeArrowheads="1"/>
            </p:cNvSpPr>
            <p:nvPr/>
          </p:nvSpPr>
          <p:spPr bwMode="auto">
            <a:xfrm>
              <a:off x="3296" y="2208"/>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4" name="Rectangle 70"/>
            <p:cNvSpPr>
              <a:spLocks noChangeArrowheads="1"/>
            </p:cNvSpPr>
            <p:nvPr/>
          </p:nvSpPr>
          <p:spPr bwMode="auto">
            <a:xfrm>
              <a:off x="2800" y="2208"/>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5" name="Rectangle 71"/>
            <p:cNvSpPr>
              <a:spLocks noChangeArrowheads="1"/>
            </p:cNvSpPr>
            <p:nvPr/>
          </p:nvSpPr>
          <p:spPr bwMode="auto">
            <a:xfrm>
              <a:off x="2304" y="2208"/>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6" name="Line 72"/>
            <p:cNvSpPr>
              <a:spLocks noChangeShapeType="1"/>
            </p:cNvSpPr>
            <p:nvPr/>
          </p:nvSpPr>
          <p:spPr bwMode="auto">
            <a:xfrm>
              <a:off x="2304" y="2208"/>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7" name="Line 73"/>
            <p:cNvSpPr>
              <a:spLocks noChangeShapeType="1"/>
            </p:cNvSpPr>
            <p:nvPr/>
          </p:nvSpPr>
          <p:spPr bwMode="auto">
            <a:xfrm>
              <a:off x="2304" y="2576"/>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8" name="Line 74"/>
            <p:cNvSpPr>
              <a:spLocks noChangeShapeType="1"/>
            </p:cNvSpPr>
            <p:nvPr/>
          </p:nvSpPr>
          <p:spPr bwMode="auto">
            <a:xfrm>
              <a:off x="2304" y="2922"/>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9" name="Line 75"/>
            <p:cNvSpPr>
              <a:spLocks noChangeShapeType="1"/>
            </p:cNvSpPr>
            <p:nvPr/>
          </p:nvSpPr>
          <p:spPr bwMode="auto">
            <a:xfrm>
              <a:off x="2304" y="3269"/>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0" name="Line 76"/>
            <p:cNvSpPr>
              <a:spLocks noChangeShapeType="1"/>
            </p:cNvSpPr>
            <p:nvPr/>
          </p:nvSpPr>
          <p:spPr bwMode="auto">
            <a:xfrm>
              <a:off x="2304" y="2208"/>
              <a:ext cx="0" cy="106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1" name="Line 77"/>
            <p:cNvSpPr>
              <a:spLocks noChangeShapeType="1"/>
            </p:cNvSpPr>
            <p:nvPr/>
          </p:nvSpPr>
          <p:spPr bwMode="auto">
            <a:xfrm>
              <a:off x="2800" y="2208"/>
              <a:ext cx="0" cy="106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2" name="Line 78"/>
            <p:cNvSpPr>
              <a:spLocks noChangeShapeType="1"/>
            </p:cNvSpPr>
            <p:nvPr/>
          </p:nvSpPr>
          <p:spPr bwMode="auto">
            <a:xfrm>
              <a:off x="3296" y="2208"/>
              <a:ext cx="0" cy="106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3" name="Line 79"/>
            <p:cNvSpPr>
              <a:spLocks noChangeShapeType="1"/>
            </p:cNvSpPr>
            <p:nvPr/>
          </p:nvSpPr>
          <p:spPr bwMode="auto">
            <a:xfrm>
              <a:off x="3792" y="2208"/>
              <a:ext cx="0" cy="106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4" name="Text Box 81"/>
            <p:cNvSpPr txBox="1">
              <a:spLocks noChangeArrowheads="1"/>
            </p:cNvSpPr>
            <p:nvPr/>
          </p:nvSpPr>
          <p:spPr bwMode="auto">
            <a:xfrm>
              <a:off x="2372" y="1936"/>
              <a:ext cx="1440" cy="46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25" name="Text Box 83"/>
            <p:cNvSpPr txBox="1">
              <a:spLocks noChangeArrowheads="1"/>
            </p:cNvSpPr>
            <p:nvPr/>
          </p:nvSpPr>
          <p:spPr bwMode="auto">
            <a:xfrm>
              <a:off x="1964" y="2271"/>
              <a:ext cx="432" cy="855"/>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26" name="Text Box 89"/>
            <p:cNvSpPr txBox="1">
              <a:spLocks noChangeArrowheads="1"/>
            </p:cNvSpPr>
            <p:nvPr/>
          </p:nvSpPr>
          <p:spPr bwMode="auto">
            <a:xfrm>
              <a:off x="2256" y="3312"/>
              <a:ext cx="1680" cy="26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dirty="0">
                  <a:solidFill>
                    <a:schemeClr val="hlink"/>
                  </a:solidFill>
                  <a:ea typeface="微软雅黑" panose="020B0503020204020204" pitchFamily="34" charset="-122"/>
                </a:rPr>
                <a:t>产品专门化</a:t>
              </a:r>
            </a:p>
          </p:txBody>
        </p:sp>
      </p:grpSp>
    </p:spTree>
    <p:extLst>
      <p:ext uri="{BB962C8B-B14F-4D97-AF65-F5344CB8AC3E}">
        <p14:creationId xmlns:p14="http://schemas.microsoft.com/office/powerpoint/2010/main" val="3122885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grpSp>
        <p:nvGrpSpPr>
          <p:cNvPr id="5" name="Group 63"/>
          <p:cNvGrpSpPr>
            <a:grpSpLocks/>
          </p:cNvGrpSpPr>
          <p:nvPr/>
        </p:nvGrpSpPr>
        <p:grpSpPr bwMode="auto">
          <a:xfrm>
            <a:off x="6324544" y="4033408"/>
            <a:ext cx="2819456" cy="2283257"/>
            <a:chOff x="635" y="539"/>
            <a:chExt cx="2275" cy="1892"/>
          </a:xfrm>
        </p:grpSpPr>
        <p:sp>
          <p:nvSpPr>
            <p:cNvPr id="6" name="Rectangle 11"/>
            <p:cNvSpPr>
              <a:spLocks noChangeArrowheads="1"/>
            </p:cNvSpPr>
            <p:nvPr/>
          </p:nvSpPr>
          <p:spPr bwMode="auto">
            <a:xfrm>
              <a:off x="1952" y="1701"/>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 name="Rectangle 10"/>
            <p:cNvSpPr>
              <a:spLocks noChangeArrowheads="1"/>
            </p:cNvSpPr>
            <p:nvPr/>
          </p:nvSpPr>
          <p:spPr bwMode="auto">
            <a:xfrm>
              <a:off x="1456" y="1701"/>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8" name="Rectangle 9" descr="宽上对角线"/>
            <p:cNvSpPr>
              <a:spLocks noChangeArrowheads="1"/>
            </p:cNvSpPr>
            <p:nvPr/>
          </p:nvSpPr>
          <p:spPr bwMode="auto">
            <a:xfrm>
              <a:off x="960" y="1701"/>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 name="Rectangle 8"/>
            <p:cNvSpPr>
              <a:spLocks noChangeArrowheads="1"/>
            </p:cNvSpPr>
            <p:nvPr/>
          </p:nvSpPr>
          <p:spPr bwMode="auto">
            <a:xfrm>
              <a:off x="1952" y="1291"/>
              <a:ext cx="496" cy="410"/>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0" name="Rectangle 7"/>
            <p:cNvSpPr>
              <a:spLocks noChangeArrowheads="1"/>
            </p:cNvSpPr>
            <p:nvPr/>
          </p:nvSpPr>
          <p:spPr bwMode="auto">
            <a:xfrm>
              <a:off x="1456" y="1291"/>
              <a:ext cx="496" cy="410"/>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1" name="Rectangle 6" descr="宽上对角线"/>
            <p:cNvSpPr>
              <a:spLocks noChangeArrowheads="1"/>
            </p:cNvSpPr>
            <p:nvPr/>
          </p:nvSpPr>
          <p:spPr bwMode="auto">
            <a:xfrm>
              <a:off x="960" y="1291"/>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2" name="Rectangle 5"/>
            <p:cNvSpPr>
              <a:spLocks noChangeArrowheads="1"/>
            </p:cNvSpPr>
            <p:nvPr/>
          </p:nvSpPr>
          <p:spPr bwMode="auto">
            <a:xfrm>
              <a:off x="1952" y="880"/>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3" name="Rectangle 4"/>
            <p:cNvSpPr>
              <a:spLocks noChangeArrowheads="1"/>
            </p:cNvSpPr>
            <p:nvPr/>
          </p:nvSpPr>
          <p:spPr bwMode="auto">
            <a:xfrm>
              <a:off x="1456" y="880"/>
              <a:ext cx="496" cy="41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4" name="Rectangle 3" descr="宽上对角线"/>
            <p:cNvSpPr>
              <a:spLocks noChangeArrowheads="1"/>
            </p:cNvSpPr>
            <p:nvPr/>
          </p:nvSpPr>
          <p:spPr bwMode="auto">
            <a:xfrm>
              <a:off x="960" y="880"/>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5" name="Line 12"/>
            <p:cNvSpPr>
              <a:spLocks noChangeShapeType="1"/>
            </p:cNvSpPr>
            <p:nvPr/>
          </p:nvSpPr>
          <p:spPr bwMode="auto">
            <a:xfrm>
              <a:off x="960" y="880"/>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6" name="Line 13"/>
            <p:cNvSpPr>
              <a:spLocks noChangeShapeType="1"/>
            </p:cNvSpPr>
            <p:nvPr/>
          </p:nvSpPr>
          <p:spPr bwMode="auto">
            <a:xfrm>
              <a:off x="960" y="1291"/>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7" name="Line 14"/>
            <p:cNvSpPr>
              <a:spLocks noChangeShapeType="1"/>
            </p:cNvSpPr>
            <p:nvPr/>
          </p:nvSpPr>
          <p:spPr bwMode="auto">
            <a:xfrm>
              <a:off x="960" y="1701"/>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8" name="Line 15"/>
            <p:cNvSpPr>
              <a:spLocks noChangeShapeType="1"/>
            </p:cNvSpPr>
            <p:nvPr/>
          </p:nvSpPr>
          <p:spPr bwMode="auto">
            <a:xfrm>
              <a:off x="960" y="2112"/>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9" name="Line 16"/>
            <p:cNvSpPr>
              <a:spLocks noChangeShapeType="1"/>
            </p:cNvSpPr>
            <p:nvPr/>
          </p:nvSpPr>
          <p:spPr bwMode="auto">
            <a:xfrm>
              <a:off x="960" y="880"/>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0" name="Line 17"/>
            <p:cNvSpPr>
              <a:spLocks noChangeShapeType="1"/>
            </p:cNvSpPr>
            <p:nvPr/>
          </p:nvSpPr>
          <p:spPr bwMode="auto">
            <a:xfrm>
              <a:off x="1456" y="880"/>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1" name="Line 18"/>
            <p:cNvSpPr>
              <a:spLocks noChangeShapeType="1"/>
            </p:cNvSpPr>
            <p:nvPr/>
          </p:nvSpPr>
          <p:spPr bwMode="auto">
            <a:xfrm>
              <a:off x="1952" y="880"/>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2" name="Line 19"/>
            <p:cNvSpPr>
              <a:spLocks noChangeShapeType="1"/>
            </p:cNvSpPr>
            <p:nvPr/>
          </p:nvSpPr>
          <p:spPr bwMode="auto">
            <a:xfrm>
              <a:off x="2448" y="880"/>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3" name="Text Box 22"/>
            <p:cNvSpPr txBox="1">
              <a:spLocks noChangeArrowheads="1"/>
            </p:cNvSpPr>
            <p:nvPr/>
          </p:nvSpPr>
          <p:spPr bwMode="auto">
            <a:xfrm>
              <a:off x="1013" y="539"/>
              <a:ext cx="1440" cy="53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24" name="Text Box 23"/>
            <p:cNvSpPr txBox="1">
              <a:spLocks noChangeArrowheads="1"/>
            </p:cNvSpPr>
            <p:nvPr/>
          </p:nvSpPr>
          <p:spPr bwMode="auto">
            <a:xfrm>
              <a:off x="635" y="973"/>
              <a:ext cx="432" cy="99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25" name="Text Box 41"/>
            <p:cNvSpPr txBox="1">
              <a:spLocks noChangeArrowheads="1"/>
            </p:cNvSpPr>
            <p:nvPr/>
          </p:nvSpPr>
          <p:spPr bwMode="auto">
            <a:xfrm>
              <a:off x="1230" y="2123"/>
              <a:ext cx="1680" cy="30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dirty="0">
                  <a:solidFill>
                    <a:schemeClr val="hlink"/>
                  </a:solidFill>
                  <a:ea typeface="微软雅黑" panose="020B0503020204020204" pitchFamily="34" charset="-122"/>
                </a:rPr>
                <a:t>市场专门化</a:t>
              </a:r>
            </a:p>
          </p:txBody>
        </p:sp>
      </p:grpSp>
      <p:sp>
        <p:nvSpPr>
          <p:cNvPr id="26" name="Rectangle 3"/>
          <p:cNvSpPr txBox="1">
            <a:spLocks noChangeArrowheads="1"/>
          </p:cNvSpPr>
          <p:nvPr/>
        </p:nvSpPr>
        <p:spPr bwMode="auto">
          <a:xfrm>
            <a:off x="508001" y="655107"/>
            <a:ext cx="822960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400">
                <a:solidFill>
                  <a:srgbClr val="333333"/>
                </a:solidFill>
                <a:latin typeface="+mn-lt"/>
                <a:ea typeface="+mn-ea"/>
                <a:cs typeface="+mn-cs"/>
              </a:defRPr>
            </a:lvl1pPr>
            <a:lvl2pPr marL="742950" indent="-285750" algn="l" rtl="0" eaLnBrk="0" fontAlgn="base" hangingPunct="0">
              <a:spcBef>
                <a:spcPct val="20000"/>
              </a:spcBef>
              <a:spcAft>
                <a:spcPct val="0"/>
              </a:spcAft>
              <a:buChar char="–"/>
              <a:defRPr sz="2000">
                <a:solidFill>
                  <a:srgbClr val="333333"/>
                </a:solidFill>
                <a:latin typeface="+mn-lt"/>
                <a:ea typeface="+mn-ea"/>
              </a:defRPr>
            </a:lvl2pPr>
            <a:lvl3pPr marL="1143000" indent="-228600" algn="l" rtl="0" eaLnBrk="0" fontAlgn="base" hangingPunct="0">
              <a:spcBef>
                <a:spcPct val="20000"/>
              </a:spcBef>
              <a:spcAft>
                <a:spcPct val="0"/>
              </a:spcAft>
              <a:buChar char="•"/>
              <a:defRPr>
                <a:solidFill>
                  <a:srgbClr val="333333"/>
                </a:solidFill>
                <a:latin typeface="+mn-lt"/>
                <a:ea typeface="+mn-ea"/>
              </a:defRPr>
            </a:lvl3pPr>
            <a:lvl4pPr marL="1600200" indent="-228600" algn="l" rtl="0" eaLnBrk="0" fontAlgn="base" hangingPunct="0">
              <a:spcBef>
                <a:spcPct val="20000"/>
              </a:spcBef>
              <a:spcAft>
                <a:spcPct val="0"/>
              </a:spcAft>
              <a:buChar char="–"/>
              <a:defRPr sz="1600">
                <a:solidFill>
                  <a:srgbClr val="333333"/>
                </a:solidFill>
                <a:latin typeface="+mn-lt"/>
                <a:ea typeface="+mn-ea"/>
              </a:defRPr>
            </a:lvl4pPr>
            <a:lvl5pPr marL="2057400" indent="-228600" algn="l" rtl="0" eaLnBrk="0" fontAlgn="base" hangingPunct="0">
              <a:spcBef>
                <a:spcPct val="20000"/>
              </a:spcBef>
              <a:spcAft>
                <a:spcPct val="0"/>
              </a:spcAft>
              <a:buChar char="»"/>
              <a:defRPr sz="1600">
                <a:solidFill>
                  <a:srgbClr val="333333"/>
                </a:solidFill>
                <a:latin typeface="+mn-lt"/>
                <a:ea typeface="+mn-ea"/>
              </a:defRPr>
            </a:lvl5pPr>
            <a:lvl6pPr marL="2514600" indent="-228600" algn="l" rtl="0" fontAlgn="base">
              <a:spcBef>
                <a:spcPct val="20000"/>
              </a:spcBef>
              <a:spcAft>
                <a:spcPct val="0"/>
              </a:spcAft>
              <a:buChar char="»"/>
              <a:defRPr sz="1600">
                <a:solidFill>
                  <a:srgbClr val="333333"/>
                </a:solidFill>
                <a:latin typeface="+mn-lt"/>
                <a:ea typeface="+mn-ea"/>
              </a:defRPr>
            </a:lvl6pPr>
            <a:lvl7pPr marL="2971800" indent="-228600" algn="l" rtl="0" fontAlgn="base">
              <a:spcBef>
                <a:spcPct val="20000"/>
              </a:spcBef>
              <a:spcAft>
                <a:spcPct val="0"/>
              </a:spcAft>
              <a:buChar char="»"/>
              <a:defRPr sz="1600">
                <a:solidFill>
                  <a:srgbClr val="333333"/>
                </a:solidFill>
                <a:latin typeface="+mn-lt"/>
                <a:ea typeface="+mn-ea"/>
              </a:defRPr>
            </a:lvl7pPr>
            <a:lvl8pPr marL="3429000" indent="-228600" algn="l" rtl="0" fontAlgn="base">
              <a:spcBef>
                <a:spcPct val="20000"/>
              </a:spcBef>
              <a:spcAft>
                <a:spcPct val="0"/>
              </a:spcAft>
              <a:buChar char="»"/>
              <a:defRPr sz="1600">
                <a:solidFill>
                  <a:srgbClr val="333333"/>
                </a:solidFill>
                <a:latin typeface="+mn-lt"/>
                <a:ea typeface="+mn-ea"/>
              </a:defRPr>
            </a:lvl8pPr>
            <a:lvl9pPr marL="3886200" indent="-228600" algn="l" rtl="0" fontAlgn="base">
              <a:spcBef>
                <a:spcPct val="20000"/>
              </a:spcBef>
              <a:spcAft>
                <a:spcPct val="0"/>
              </a:spcAft>
              <a:buChar char="»"/>
              <a:defRPr sz="1600">
                <a:solidFill>
                  <a:srgbClr val="333333"/>
                </a:solidFill>
                <a:latin typeface="+mn-lt"/>
                <a:ea typeface="+mn-ea"/>
              </a:defRPr>
            </a:lvl9pPr>
          </a:lstStyle>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en-US" sz="2000" b="0" i="0" u="none" strike="noStrike" kern="0" cap="none" spc="0" normalizeH="0" baseline="0" noProof="0" dirty="0">
                <a:ln>
                  <a:noFill/>
                </a:ln>
                <a:solidFill>
                  <a:srgbClr val="C00000"/>
                </a:solidFill>
                <a:effectLst/>
                <a:uLnTx/>
                <a:uFillTx/>
                <a:latin typeface="Microsoft Sans Serif"/>
                <a:ea typeface="微软雅黑"/>
                <a:cs typeface="+mn-cs"/>
              </a:rPr>
              <a:t>市场专业化</a:t>
            </a:r>
            <a:endParaRPr kumimoji="0" lang="en-US" altLang="zh-CN" sz="2000" b="0" i="0" u="none" strike="noStrike" kern="0" cap="none" spc="0" normalizeH="0" baseline="0" noProof="0" dirty="0">
              <a:ln>
                <a:noFill/>
              </a:ln>
              <a:solidFill>
                <a:srgbClr val="C00000"/>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企业向同一顾客群提供性能、质量和款式均有区别的产品，满足其多种需要。</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这种模式的</a:t>
            </a:r>
            <a:r>
              <a:rPr kumimoji="0" lang="zh-CN" altLang="zh-CN" sz="2000" b="0" i="0" u="none" strike="noStrike" kern="0" cap="none" spc="0" normalizeH="0" baseline="0" noProof="0" dirty="0">
                <a:ln>
                  <a:noFill/>
                </a:ln>
                <a:solidFill>
                  <a:srgbClr val="C00000"/>
                </a:solidFill>
                <a:effectLst/>
                <a:uLnTx/>
                <a:uFillTx/>
                <a:latin typeface="Microsoft Sans Serif"/>
                <a:ea typeface="微软雅黑"/>
                <a:cs typeface="+mn-cs"/>
              </a:rPr>
              <a:t>优点</a:t>
            </a: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是企业能从纵深方面尽可能满足特定顾客群的不同需求，深受目标顾客的喜爱</a:t>
            </a:r>
            <a:r>
              <a:rPr kumimoji="0" lang="zh-CN" altLang="en-US" sz="2000" b="0" i="0" u="none" strike="noStrike" kern="0" cap="none" spc="0" normalizeH="0" baseline="0" noProof="0" dirty="0">
                <a:ln>
                  <a:noFill/>
                </a:ln>
                <a:solidFill>
                  <a:srgbClr val="333333"/>
                </a:solidFill>
                <a:effectLst/>
                <a:uLnTx/>
                <a:uFillTx/>
                <a:latin typeface="Microsoft Sans Serif"/>
                <a:ea typeface="微软雅黑"/>
                <a:cs typeface="+mn-cs"/>
              </a:rPr>
              <a:t>。</a:t>
            </a: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a:p>
            <a:pPr marL="342900" marR="0" lvl="0" indent="-342900" algn="l" defTabSz="914400" rtl="0" eaLnBrk="1" fontAlgn="base" latinLnBrk="0" hangingPunct="1">
              <a:lnSpc>
                <a:spcPct val="150000"/>
              </a:lnSpc>
              <a:spcBef>
                <a:spcPct val="20000"/>
              </a:spcBef>
              <a:spcAft>
                <a:spcPct val="0"/>
              </a:spcAft>
              <a:buClrTx/>
              <a:buSzTx/>
              <a:buFontTx/>
              <a:buChar char="•"/>
              <a:tabLst/>
              <a:defRPr/>
            </a:pPr>
            <a:r>
              <a:rPr lang="zh-CN" altLang="en-US" sz="2000" kern="0" dirty="0">
                <a:solidFill>
                  <a:srgbClr val="C00000"/>
                </a:solidFill>
                <a:latin typeface="Microsoft Sans Serif"/>
                <a:ea typeface="微软雅黑"/>
              </a:rPr>
              <a:t>缺点：</a:t>
            </a:r>
            <a:r>
              <a:rPr kumimoji="0" lang="zh-CN" altLang="zh-CN" sz="2000" b="0" i="0" u="none" strike="noStrike" kern="0" cap="none" spc="0" normalizeH="0" baseline="0" noProof="0" dirty="0">
                <a:ln>
                  <a:noFill/>
                </a:ln>
                <a:solidFill>
                  <a:srgbClr val="333333"/>
                </a:solidFill>
                <a:effectLst/>
                <a:uLnTx/>
                <a:uFillTx/>
                <a:latin typeface="Microsoft Sans Serif"/>
                <a:ea typeface="微软雅黑"/>
                <a:cs typeface="+mn-cs"/>
              </a:rPr>
              <a:t>因集中于某一特定顾客群，在市场容量有限的情况下，企业的营销活动将承受较大的成本压力；若这类顾客群购买力下降，企业会面临收益下降的风险。</a:t>
            </a:r>
          </a:p>
          <a:p>
            <a:pPr marL="342900" marR="0" lvl="0" indent="-342900" algn="l" defTabSz="914400" rtl="0" eaLnBrk="1" fontAlgn="base" latinLnBrk="0" hangingPunct="1">
              <a:lnSpc>
                <a:spcPct val="150000"/>
              </a:lnSpc>
              <a:spcBef>
                <a:spcPct val="20000"/>
              </a:spcBef>
              <a:spcAft>
                <a:spcPct val="0"/>
              </a:spcAft>
              <a:buClrTx/>
              <a:buSzTx/>
              <a:buFontTx/>
              <a:buChar char="•"/>
              <a:tabLst/>
              <a:defRPr/>
            </a:pPr>
            <a:endParaRPr kumimoji="0" lang="en-US" altLang="zh-CN" sz="2000" b="0" i="0" u="none" strike="noStrike" kern="0" cap="none" spc="0" normalizeH="0" baseline="0" noProof="0" dirty="0">
              <a:ln>
                <a:noFill/>
              </a:ln>
              <a:solidFill>
                <a:srgbClr val="333333"/>
              </a:solidFill>
              <a:effectLst/>
              <a:uLnTx/>
              <a:uFillTx/>
              <a:latin typeface="Microsoft Sans Serif"/>
              <a:ea typeface="微软雅黑"/>
              <a:cs typeface="+mn-cs"/>
            </a:endParaRPr>
          </a:p>
        </p:txBody>
      </p:sp>
    </p:spTree>
    <p:extLst>
      <p:ext uri="{BB962C8B-B14F-4D97-AF65-F5344CB8AC3E}">
        <p14:creationId xmlns:p14="http://schemas.microsoft.com/office/powerpoint/2010/main" val="3570745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358776"/>
            <a:ext cx="8034337" cy="5957890"/>
          </a:xfrm>
        </p:spPr>
        <p:txBody>
          <a:bodyPr/>
          <a:lstStyle/>
          <a:p>
            <a:pPr marL="342900" lvl="0" indent="-342900">
              <a:lnSpc>
                <a:spcPct val="150000"/>
              </a:lnSpc>
              <a:spcBef>
                <a:spcPct val="20000"/>
              </a:spcBef>
              <a:spcAft>
                <a:spcPct val="0"/>
              </a:spcAft>
              <a:tabLst/>
            </a:pPr>
            <a:r>
              <a:rPr lang="zh-CN" altLang="en-US" dirty="0">
                <a:solidFill>
                  <a:srgbClr val="C00000"/>
                </a:solidFill>
                <a:latin typeface="Microsoft Sans Serif"/>
                <a:ea typeface="微软雅黑"/>
              </a:rPr>
              <a:t>有选择专业化</a:t>
            </a:r>
            <a:endParaRPr lang="en-US" altLang="zh-CN" dirty="0">
              <a:solidFill>
                <a:srgbClr val="C00000"/>
              </a:solidFill>
              <a:latin typeface="Microsoft Sans Serif"/>
              <a:ea typeface="微软雅黑"/>
            </a:endParaRPr>
          </a:p>
          <a:p>
            <a:pPr marL="342900" lvl="0" indent="-342900">
              <a:lnSpc>
                <a:spcPct val="150000"/>
              </a:lnSpc>
              <a:spcBef>
                <a:spcPct val="20000"/>
              </a:spcBef>
              <a:spcAft>
                <a:spcPct val="0"/>
              </a:spcAft>
              <a:tabLst/>
            </a:pPr>
            <a:r>
              <a:rPr lang="zh-CN" altLang="zh-CN" dirty="0">
                <a:solidFill>
                  <a:srgbClr val="333333"/>
                </a:solidFill>
                <a:latin typeface="Microsoft Sans Serif"/>
                <a:ea typeface="微软雅黑"/>
              </a:rPr>
              <a:t>企业选择若干个细分市场作为目标市场，其中每个细分市场都具有吸引力，且与企业的目标和资源相符合。</a:t>
            </a:r>
            <a:endParaRPr lang="en-US" altLang="zh-CN" dirty="0">
              <a:solidFill>
                <a:srgbClr val="333333"/>
              </a:solidFill>
              <a:latin typeface="Microsoft Sans Serif"/>
              <a:ea typeface="微软雅黑"/>
            </a:endParaRPr>
          </a:p>
          <a:p>
            <a:pPr marL="342900" lvl="0" indent="-342900">
              <a:lnSpc>
                <a:spcPct val="150000"/>
              </a:lnSpc>
              <a:spcBef>
                <a:spcPct val="20000"/>
              </a:spcBef>
              <a:spcAft>
                <a:spcPct val="0"/>
              </a:spcAft>
              <a:tabLst/>
            </a:pPr>
            <a:r>
              <a:rPr lang="zh-CN" altLang="zh-CN" dirty="0">
                <a:solidFill>
                  <a:srgbClr val="333333"/>
                </a:solidFill>
                <a:latin typeface="Microsoft Sans Serif"/>
                <a:ea typeface="微软雅黑"/>
              </a:rPr>
              <a:t>这种模式的</a:t>
            </a:r>
            <a:r>
              <a:rPr lang="zh-CN" altLang="zh-CN" dirty="0">
                <a:solidFill>
                  <a:srgbClr val="C00000"/>
                </a:solidFill>
                <a:latin typeface="Microsoft Sans Serif"/>
                <a:ea typeface="微软雅黑"/>
              </a:rPr>
              <a:t>优点</a:t>
            </a:r>
            <a:r>
              <a:rPr lang="zh-CN" altLang="zh-CN" dirty="0">
                <a:solidFill>
                  <a:srgbClr val="333333"/>
                </a:solidFill>
                <a:latin typeface="Microsoft Sans Serif"/>
                <a:ea typeface="微软雅黑"/>
              </a:rPr>
              <a:t>是企业可以根据自己的资源状况和市场的需求状况综合地加以选择，能在更好地发挥资源效率的前提下，满足不同顾客的需要。即使某个细分市场失去吸引力，企业仍可继续在其他细分市场获取利润，有效地降低了企业的风险。</a:t>
            </a:r>
            <a:endParaRPr lang="en-US" altLang="zh-CN" dirty="0">
              <a:solidFill>
                <a:srgbClr val="333333"/>
              </a:solidFill>
              <a:latin typeface="Microsoft Sans Serif"/>
              <a:ea typeface="微软雅黑"/>
            </a:endParaRPr>
          </a:p>
          <a:p>
            <a:pPr marL="342900" lvl="0" indent="-342900">
              <a:lnSpc>
                <a:spcPct val="150000"/>
              </a:lnSpc>
              <a:spcBef>
                <a:spcPct val="20000"/>
              </a:spcBef>
              <a:spcAft>
                <a:spcPct val="0"/>
              </a:spcAft>
              <a:tabLst/>
            </a:pPr>
            <a:r>
              <a:rPr lang="zh-CN" altLang="en-US" dirty="0">
                <a:solidFill>
                  <a:srgbClr val="C00000"/>
                </a:solidFill>
                <a:latin typeface="Microsoft Sans Serif"/>
                <a:ea typeface="微软雅黑"/>
              </a:rPr>
              <a:t>缺点：</a:t>
            </a:r>
            <a:r>
              <a:rPr lang="zh-CN" altLang="zh-CN" dirty="0">
                <a:solidFill>
                  <a:srgbClr val="333333"/>
                </a:solidFill>
                <a:latin typeface="Microsoft Sans Serif"/>
                <a:ea typeface="微软雅黑"/>
              </a:rPr>
              <a:t>这种模式通常要求企业有较强的资源实力与营销能力</a:t>
            </a:r>
            <a:r>
              <a:rPr lang="zh-CN" altLang="en-US" dirty="0">
                <a:solidFill>
                  <a:srgbClr val="333333"/>
                </a:solidFill>
                <a:latin typeface="Microsoft Sans Serif"/>
                <a:ea typeface="微软雅黑"/>
              </a:rPr>
              <a:t>。</a:t>
            </a: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grpSp>
        <p:nvGrpSpPr>
          <p:cNvPr id="5" name="Group 88"/>
          <p:cNvGrpSpPr>
            <a:grpSpLocks/>
          </p:cNvGrpSpPr>
          <p:nvPr/>
        </p:nvGrpSpPr>
        <p:grpSpPr bwMode="auto">
          <a:xfrm>
            <a:off x="6084168" y="4149080"/>
            <a:ext cx="2546236" cy="2259835"/>
            <a:chOff x="3338" y="311"/>
            <a:chExt cx="2017" cy="1606"/>
          </a:xfrm>
        </p:grpSpPr>
        <p:sp>
          <p:nvSpPr>
            <p:cNvPr id="6" name="Text Box 21"/>
            <p:cNvSpPr txBox="1">
              <a:spLocks noChangeArrowheads="1"/>
            </p:cNvSpPr>
            <p:nvPr/>
          </p:nvSpPr>
          <p:spPr bwMode="auto">
            <a:xfrm>
              <a:off x="3709" y="311"/>
              <a:ext cx="1440" cy="461"/>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7" name="Text Box 24"/>
            <p:cNvSpPr txBox="1">
              <a:spLocks noChangeArrowheads="1"/>
            </p:cNvSpPr>
            <p:nvPr/>
          </p:nvSpPr>
          <p:spPr bwMode="auto">
            <a:xfrm>
              <a:off x="3338" y="655"/>
              <a:ext cx="432" cy="855"/>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8" name="Rectangle 45"/>
            <p:cNvSpPr>
              <a:spLocks noChangeArrowheads="1"/>
            </p:cNvSpPr>
            <p:nvPr/>
          </p:nvSpPr>
          <p:spPr bwMode="auto">
            <a:xfrm>
              <a:off x="4640" y="1290"/>
              <a:ext cx="496" cy="32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 name="Rectangle 46" descr="宽上对角线"/>
            <p:cNvSpPr>
              <a:spLocks noChangeArrowheads="1"/>
            </p:cNvSpPr>
            <p:nvPr/>
          </p:nvSpPr>
          <p:spPr bwMode="auto">
            <a:xfrm>
              <a:off x="4144" y="1290"/>
              <a:ext cx="496" cy="327"/>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0" name="Rectangle 47"/>
            <p:cNvSpPr>
              <a:spLocks noChangeArrowheads="1"/>
            </p:cNvSpPr>
            <p:nvPr/>
          </p:nvSpPr>
          <p:spPr bwMode="auto">
            <a:xfrm>
              <a:off x="3648" y="1290"/>
              <a:ext cx="496" cy="327"/>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1" name="Rectangle 48"/>
            <p:cNvSpPr>
              <a:spLocks noChangeArrowheads="1"/>
            </p:cNvSpPr>
            <p:nvPr/>
          </p:nvSpPr>
          <p:spPr bwMode="auto">
            <a:xfrm>
              <a:off x="4640" y="944"/>
              <a:ext cx="496" cy="34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2" name="Rectangle 49"/>
            <p:cNvSpPr>
              <a:spLocks noChangeArrowheads="1"/>
            </p:cNvSpPr>
            <p:nvPr/>
          </p:nvSpPr>
          <p:spPr bwMode="auto">
            <a:xfrm>
              <a:off x="4144" y="944"/>
              <a:ext cx="496" cy="34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3" name="Rectangle 50" descr="宽上对角线"/>
            <p:cNvSpPr>
              <a:spLocks noChangeArrowheads="1"/>
            </p:cNvSpPr>
            <p:nvPr/>
          </p:nvSpPr>
          <p:spPr bwMode="auto">
            <a:xfrm>
              <a:off x="3648" y="944"/>
              <a:ext cx="496" cy="346"/>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4" name="Rectangle 51" descr="宽上对角线"/>
            <p:cNvSpPr>
              <a:spLocks noChangeArrowheads="1"/>
            </p:cNvSpPr>
            <p:nvPr/>
          </p:nvSpPr>
          <p:spPr bwMode="auto">
            <a:xfrm>
              <a:off x="4640" y="576"/>
              <a:ext cx="496" cy="368"/>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5" name="Rectangle 52"/>
            <p:cNvSpPr>
              <a:spLocks noChangeArrowheads="1"/>
            </p:cNvSpPr>
            <p:nvPr/>
          </p:nvSpPr>
          <p:spPr bwMode="auto">
            <a:xfrm>
              <a:off x="4144" y="576"/>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6" name="Rectangle 53"/>
            <p:cNvSpPr>
              <a:spLocks noChangeArrowheads="1"/>
            </p:cNvSpPr>
            <p:nvPr/>
          </p:nvSpPr>
          <p:spPr bwMode="auto">
            <a:xfrm>
              <a:off x="3648" y="576"/>
              <a:ext cx="496" cy="368"/>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7" name="Line 54"/>
            <p:cNvSpPr>
              <a:spLocks noChangeShapeType="1"/>
            </p:cNvSpPr>
            <p:nvPr/>
          </p:nvSpPr>
          <p:spPr bwMode="auto">
            <a:xfrm>
              <a:off x="3648" y="576"/>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8" name="Line 55"/>
            <p:cNvSpPr>
              <a:spLocks noChangeShapeType="1"/>
            </p:cNvSpPr>
            <p:nvPr/>
          </p:nvSpPr>
          <p:spPr bwMode="auto">
            <a:xfrm>
              <a:off x="3648" y="944"/>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9" name="Line 56"/>
            <p:cNvSpPr>
              <a:spLocks noChangeShapeType="1"/>
            </p:cNvSpPr>
            <p:nvPr/>
          </p:nvSpPr>
          <p:spPr bwMode="auto">
            <a:xfrm>
              <a:off x="3648" y="1290"/>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0" name="Line 57"/>
            <p:cNvSpPr>
              <a:spLocks noChangeShapeType="1"/>
            </p:cNvSpPr>
            <p:nvPr/>
          </p:nvSpPr>
          <p:spPr bwMode="auto">
            <a:xfrm>
              <a:off x="3648" y="1617"/>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1" name="Line 58"/>
            <p:cNvSpPr>
              <a:spLocks noChangeShapeType="1"/>
            </p:cNvSpPr>
            <p:nvPr/>
          </p:nvSpPr>
          <p:spPr bwMode="auto">
            <a:xfrm>
              <a:off x="3648" y="576"/>
              <a:ext cx="0" cy="104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2" name="Line 59"/>
            <p:cNvSpPr>
              <a:spLocks noChangeShapeType="1"/>
            </p:cNvSpPr>
            <p:nvPr/>
          </p:nvSpPr>
          <p:spPr bwMode="auto">
            <a:xfrm>
              <a:off x="4144" y="576"/>
              <a:ext cx="0" cy="104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3" name="Line 60"/>
            <p:cNvSpPr>
              <a:spLocks noChangeShapeType="1"/>
            </p:cNvSpPr>
            <p:nvPr/>
          </p:nvSpPr>
          <p:spPr bwMode="auto">
            <a:xfrm>
              <a:off x="4640" y="576"/>
              <a:ext cx="0" cy="1041"/>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4" name="Line 61"/>
            <p:cNvSpPr>
              <a:spLocks noChangeShapeType="1"/>
            </p:cNvSpPr>
            <p:nvPr/>
          </p:nvSpPr>
          <p:spPr bwMode="auto">
            <a:xfrm>
              <a:off x="5136" y="576"/>
              <a:ext cx="0" cy="1041"/>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5" name="Text Box 87"/>
            <p:cNvSpPr txBox="1">
              <a:spLocks noChangeArrowheads="1"/>
            </p:cNvSpPr>
            <p:nvPr/>
          </p:nvSpPr>
          <p:spPr bwMode="auto">
            <a:xfrm>
              <a:off x="3627" y="1653"/>
              <a:ext cx="1728" cy="26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dirty="0">
                  <a:solidFill>
                    <a:schemeClr val="hlink"/>
                  </a:solidFill>
                  <a:ea typeface="微软雅黑" panose="020B0503020204020204" pitchFamily="34" charset="-122"/>
                </a:rPr>
                <a:t>有选择的专门化</a:t>
              </a:r>
            </a:p>
          </p:txBody>
        </p:sp>
      </p:grpSp>
    </p:spTree>
    <p:extLst>
      <p:ext uri="{BB962C8B-B14F-4D97-AF65-F5344CB8AC3E}">
        <p14:creationId xmlns:p14="http://schemas.microsoft.com/office/powerpoint/2010/main" val="216907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1377844" y="1374718"/>
            <a:ext cx="7185811" cy="4413253"/>
          </a:xfrm>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sp>
        <p:nvSpPr>
          <p:cNvPr id="5" name="矩形 4"/>
          <p:cNvSpPr/>
          <p:nvPr/>
        </p:nvSpPr>
        <p:spPr>
          <a:xfrm>
            <a:off x="2973703" y="908720"/>
            <a:ext cx="3132617" cy="4565106"/>
          </a:xfrm>
          <a:prstGeom prst="rect">
            <a:avLst/>
          </a:prstGeom>
          <a:noFill/>
          <a:ln>
            <a:solidFill>
              <a:schemeClr val="accent1">
                <a:shade val="50000"/>
                <a:alpha val="92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dirty="0">
              <a:solidFill>
                <a:srgbClr val="FFFFFF"/>
              </a:solidFill>
              <a:ea typeface="微软雅黑" panose="020B0503020204020204" pitchFamily="34" charset="-122"/>
            </a:endParaRPr>
          </a:p>
        </p:txBody>
      </p:sp>
      <p:sp>
        <p:nvSpPr>
          <p:cNvPr id="6" name="矩形 5"/>
          <p:cNvSpPr/>
          <p:nvPr/>
        </p:nvSpPr>
        <p:spPr>
          <a:xfrm>
            <a:off x="1259632" y="2416496"/>
            <a:ext cx="6738080" cy="2547775"/>
          </a:xfrm>
          <a:prstGeom prst="rect">
            <a:avLst/>
          </a:prstGeom>
          <a:noFill/>
          <a:ln>
            <a:prstDash val="dashDot"/>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zh-CN" altLang="en-US" dirty="0">
              <a:solidFill>
                <a:srgbClr val="FFFFFF"/>
              </a:solidFill>
              <a:ea typeface="微软雅黑" panose="020B0503020204020204" pitchFamily="34" charset="-122"/>
            </a:endParaRPr>
          </a:p>
        </p:txBody>
      </p:sp>
      <p:sp>
        <p:nvSpPr>
          <p:cNvPr id="7" name="Freeform 3"/>
          <p:cNvSpPr>
            <a:spLocks/>
          </p:cNvSpPr>
          <p:nvPr/>
        </p:nvSpPr>
        <p:spPr bwMode="gray">
          <a:xfrm>
            <a:off x="3245592" y="1850323"/>
            <a:ext cx="2435166" cy="966267"/>
          </a:xfrm>
          <a:custGeom>
            <a:avLst/>
            <a:gdLst>
              <a:gd name="T0" fmla="*/ 0 w 1854"/>
              <a:gd name="T1" fmla="*/ 2147483647 h 768"/>
              <a:gd name="T2" fmla="*/ 2147483647 w 1854"/>
              <a:gd name="T3" fmla="*/ 2147483647 h 768"/>
              <a:gd name="T4" fmla="*/ 2147483647 w 1854"/>
              <a:gd name="T5" fmla="*/ 2147483647 h 768"/>
              <a:gd name="T6" fmla="*/ 2147483647 w 1854"/>
              <a:gd name="T7" fmla="*/ 2147483647 h 768"/>
              <a:gd name="T8" fmla="*/ 2147483647 w 1854"/>
              <a:gd name="T9" fmla="*/ 2147483647 h 768"/>
              <a:gd name="T10" fmla="*/ 2147483647 w 1854"/>
              <a:gd name="T11" fmla="*/ 0 h 768"/>
              <a:gd name="T12" fmla="*/ 0 w 1854"/>
              <a:gd name="T13" fmla="*/ 2147483647 h 768"/>
              <a:gd name="T14" fmla="*/ 0 60000 65536"/>
              <a:gd name="T15" fmla="*/ 0 60000 65536"/>
              <a:gd name="T16" fmla="*/ 0 60000 65536"/>
              <a:gd name="T17" fmla="*/ 0 60000 65536"/>
              <a:gd name="T18" fmla="*/ 0 60000 65536"/>
              <a:gd name="T19" fmla="*/ 0 60000 65536"/>
              <a:gd name="T20" fmla="*/ 0 60000 65536"/>
              <a:gd name="T21" fmla="*/ 0 w 1854"/>
              <a:gd name="T22" fmla="*/ 0 h 768"/>
              <a:gd name="T23" fmla="*/ 1854 w 1854"/>
              <a:gd name="T24" fmla="*/ 768 h 7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54" h="768">
                <a:moveTo>
                  <a:pt x="0" y="441"/>
                </a:moveTo>
                <a:cubicBezTo>
                  <a:pt x="181" y="610"/>
                  <a:pt x="402" y="750"/>
                  <a:pt x="396" y="762"/>
                </a:cubicBezTo>
                <a:cubicBezTo>
                  <a:pt x="492" y="672"/>
                  <a:pt x="672" y="528"/>
                  <a:pt x="912" y="528"/>
                </a:cubicBezTo>
                <a:cubicBezTo>
                  <a:pt x="1152" y="528"/>
                  <a:pt x="1320" y="642"/>
                  <a:pt x="1446" y="768"/>
                </a:cubicBezTo>
                <a:lnTo>
                  <a:pt x="1854" y="429"/>
                </a:lnTo>
                <a:cubicBezTo>
                  <a:pt x="1732" y="261"/>
                  <a:pt x="1428" y="0"/>
                  <a:pt x="918" y="0"/>
                </a:cubicBezTo>
                <a:cubicBezTo>
                  <a:pt x="408" y="0"/>
                  <a:pt x="138" y="255"/>
                  <a:pt x="0" y="441"/>
                </a:cubicBezTo>
                <a:close/>
              </a:path>
            </a:pathLst>
          </a:custGeom>
          <a:solidFill>
            <a:schemeClr val="tx2"/>
          </a:solidFill>
          <a:ln w="9525">
            <a:round/>
            <a:headEnd/>
            <a:tailEnd/>
          </a:ln>
          <a:scene3d>
            <a:camera prst="legacyPerspectiveBottom"/>
            <a:lightRig rig="legacyFlat3" dir="t"/>
          </a:scene3d>
          <a:sp3d extrusionH="887400" prstMaterial="legacyMatte">
            <a:bevelT w="13500" h="13500" prst="angle"/>
            <a:bevelB w="13500" h="13500" prst="angle"/>
            <a:extrusionClr>
              <a:schemeClr val="tx2"/>
            </a:extrusionClr>
            <a:contourClr>
              <a:schemeClr val="tx2"/>
            </a:contourClr>
          </a:sp3d>
        </p:spPr>
        <p:txBody>
          <a:bodyPr wrap="none" anchor="ctr">
            <a:flatTx/>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endParaRPr lang="zh-CN" altLang="en-US"/>
          </a:p>
        </p:txBody>
      </p:sp>
      <p:sp>
        <p:nvSpPr>
          <p:cNvPr id="8" name="Line 4"/>
          <p:cNvSpPr>
            <a:spLocks noChangeShapeType="1"/>
          </p:cNvSpPr>
          <p:nvPr/>
        </p:nvSpPr>
        <p:spPr bwMode="black">
          <a:xfrm>
            <a:off x="3059080" y="2398881"/>
            <a:ext cx="3018344" cy="2494932"/>
          </a:xfrm>
          <a:prstGeom prst="line">
            <a:avLst/>
          </a:prstGeom>
          <a:noFill/>
          <a:ln w="19050" cap="rnd">
            <a:solidFill>
              <a:srgbClr val="969696"/>
            </a:solidFill>
            <a:prstDash val="sysDot"/>
            <a:round/>
            <a:headEnd/>
            <a:tailEnd/>
          </a:ln>
          <a:extLst>
            <a:ext uri="{909E8E84-426E-40DD-AFC4-6F175D3DCCD1}">
              <a14:hiddenFill xmlns:a14="http://schemas.microsoft.com/office/drawing/2010/main">
                <a:noFill/>
              </a14:hiddenFill>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endParaRPr lang="zh-CN" altLang="en-US"/>
          </a:p>
        </p:txBody>
      </p:sp>
      <p:sp>
        <p:nvSpPr>
          <p:cNvPr id="9" name="Line 5"/>
          <p:cNvSpPr>
            <a:spLocks noChangeShapeType="1"/>
          </p:cNvSpPr>
          <p:nvPr/>
        </p:nvSpPr>
        <p:spPr bwMode="black">
          <a:xfrm flipH="1">
            <a:off x="2931674" y="2338490"/>
            <a:ext cx="3018344" cy="2494932"/>
          </a:xfrm>
          <a:prstGeom prst="line">
            <a:avLst/>
          </a:prstGeom>
          <a:noFill/>
          <a:ln w="19050" cap="rnd">
            <a:solidFill>
              <a:srgbClr val="969696"/>
            </a:solidFill>
            <a:prstDash val="sysDot"/>
            <a:round/>
            <a:headEnd/>
            <a:tailEnd/>
          </a:ln>
          <a:extLst>
            <a:ext uri="{909E8E84-426E-40DD-AFC4-6F175D3DCCD1}">
              <a14:hiddenFill xmlns:a14="http://schemas.microsoft.com/office/drawing/2010/main">
                <a:noFill/>
              </a14:hiddenFill>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endParaRPr lang="zh-CN" altLang="en-US"/>
          </a:p>
        </p:txBody>
      </p:sp>
      <p:sp>
        <p:nvSpPr>
          <p:cNvPr id="10" name="Oval 6"/>
          <p:cNvSpPr>
            <a:spLocks noChangeArrowheads="1"/>
          </p:cNvSpPr>
          <p:nvPr/>
        </p:nvSpPr>
        <p:spPr bwMode="gray">
          <a:xfrm>
            <a:off x="3567391" y="2732294"/>
            <a:ext cx="1779747" cy="1704808"/>
          </a:xfrm>
          <a:prstGeom prst="ellipse">
            <a:avLst/>
          </a:prstGeom>
          <a:gradFill rotWithShape="1">
            <a:gsLst>
              <a:gs pos="0">
                <a:schemeClr val="accent1">
                  <a:gamma/>
                  <a:tint val="33725"/>
                  <a:invGamma/>
                </a:schemeClr>
              </a:gs>
              <a:gs pos="100000">
                <a:schemeClr val="accent1"/>
              </a:gs>
            </a:gsLst>
            <a:path path="shape">
              <a:fillToRect l="50000" t="50000" r="50000" b="50000"/>
            </a:path>
          </a:gradFill>
          <a:ln w="28575" algn="ctr">
            <a:round/>
            <a:headEnd/>
            <a:tailEnd/>
          </a:ln>
          <a:effectLst/>
          <a:scene3d>
            <a:camera prst="legacyPerspectiveBottom"/>
            <a:lightRig rig="legacyFlat3" dir="t"/>
          </a:scene3d>
          <a:sp3d extrusionH="887400" prstMaterial="legacyMatte">
            <a:bevelT w="13500" h="13500" prst="angle"/>
            <a:bevelB w="13500" h="13500" prst="angle"/>
            <a:extrusionClr>
              <a:schemeClr val="accent1"/>
            </a:extrusionClr>
          </a:sp3d>
        </p:spPr>
        <p:txBody>
          <a:bodyPr wrap="none" anchor="ctr">
            <a:flatTx/>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a:defRPr/>
            </a:pPr>
            <a:endParaRPr lang="zh-CN" altLang="en-US" dirty="0">
              <a:latin typeface="Arial" charset="0"/>
              <a:ea typeface="微软雅黑" panose="020B0503020204020204" pitchFamily="34" charset="-122"/>
            </a:endParaRPr>
          </a:p>
        </p:txBody>
      </p:sp>
      <p:sp>
        <p:nvSpPr>
          <p:cNvPr id="11" name="Oval 7"/>
          <p:cNvSpPr>
            <a:spLocks noChangeArrowheads="1"/>
          </p:cNvSpPr>
          <p:nvPr/>
        </p:nvSpPr>
        <p:spPr bwMode="gray">
          <a:xfrm>
            <a:off x="3161530" y="3378988"/>
            <a:ext cx="329680" cy="317056"/>
          </a:xfrm>
          <a:prstGeom prst="ellipse">
            <a:avLst/>
          </a:prstGeom>
          <a:solidFill>
            <a:srgbClr val="FA59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2" name="AutoShape 8"/>
          <p:cNvSpPr>
            <a:spLocks noChangeArrowheads="1"/>
          </p:cNvSpPr>
          <p:nvPr/>
        </p:nvSpPr>
        <p:spPr bwMode="gray">
          <a:xfrm>
            <a:off x="2988153" y="3378988"/>
            <a:ext cx="166810" cy="306991"/>
          </a:xfrm>
          <a:prstGeom prst="moon">
            <a:avLst>
              <a:gd name="adj" fmla="val 84019"/>
            </a:avLst>
          </a:prstGeom>
          <a:solidFill>
            <a:srgbClr val="FA5900">
              <a:alpha val="70195"/>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3" name="AutoShape 9"/>
          <p:cNvSpPr>
            <a:spLocks noChangeArrowheads="1"/>
          </p:cNvSpPr>
          <p:nvPr/>
        </p:nvSpPr>
        <p:spPr bwMode="gray">
          <a:xfrm>
            <a:off x="2866000" y="3378988"/>
            <a:ext cx="165497" cy="306991"/>
          </a:xfrm>
          <a:prstGeom prst="moon">
            <a:avLst>
              <a:gd name="adj" fmla="val 50000"/>
            </a:avLst>
          </a:prstGeom>
          <a:solidFill>
            <a:srgbClr val="FA5900">
              <a:alpha val="39999"/>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4" name="Oval 10"/>
          <p:cNvSpPr>
            <a:spLocks noChangeArrowheads="1"/>
          </p:cNvSpPr>
          <p:nvPr/>
        </p:nvSpPr>
        <p:spPr bwMode="gray">
          <a:xfrm flipH="1">
            <a:off x="5422005" y="3378988"/>
            <a:ext cx="330993" cy="317056"/>
          </a:xfrm>
          <a:prstGeom prst="ellipse">
            <a:avLst/>
          </a:prstGeom>
          <a:solidFill>
            <a:srgbClr val="FA59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5" name="AutoShape 11"/>
          <p:cNvSpPr>
            <a:spLocks noChangeArrowheads="1"/>
          </p:cNvSpPr>
          <p:nvPr/>
        </p:nvSpPr>
        <p:spPr bwMode="gray">
          <a:xfrm flipH="1">
            <a:off x="5743804" y="3378988"/>
            <a:ext cx="165497" cy="306991"/>
          </a:xfrm>
          <a:prstGeom prst="moon">
            <a:avLst>
              <a:gd name="adj" fmla="val 84019"/>
            </a:avLst>
          </a:prstGeom>
          <a:solidFill>
            <a:srgbClr val="FA5900">
              <a:alpha val="70195"/>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6" name="AutoShape 12"/>
          <p:cNvSpPr>
            <a:spLocks noChangeArrowheads="1"/>
          </p:cNvSpPr>
          <p:nvPr/>
        </p:nvSpPr>
        <p:spPr bwMode="gray">
          <a:xfrm flipH="1">
            <a:off x="5850195" y="3378988"/>
            <a:ext cx="166811" cy="306991"/>
          </a:xfrm>
          <a:prstGeom prst="moon">
            <a:avLst>
              <a:gd name="adj" fmla="val 50000"/>
            </a:avLst>
          </a:prstGeom>
          <a:solidFill>
            <a:srgbClr val="FA5900">
              <a:alpha val="39999"/>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7" name="AutoShape 13"/>
          <p:cNvSpPr>
            <a:spLocks noChangeArrowheads="1"/>
          </p:cNvSpPr>
          <p:nvPr/>
        </p:nvSpPr>
        <p:spPr bwMode="gray">
          <a:xfrm>
            <a:off x="2741221" y="3378988"/>
            <a:ext cx="166810" cy="306991"/>
          </a:xfrm>
          <a:prstGeom prst="moon">
            <a:avLst>
              <a:gd name="adj" fmla="val 50000"/>
            </a:avLst>
          </a:prstGeom>
          <a:solidFill>
            <a:srgbClr val="FA5900">
              <a:alpha val="20000"/>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8" name="AutoShape 14"/>
          <p:cNvSpPr>
            <a:spLocks noChangeArrowheads="1"/>
          </p:cNvSpPr>
          <p:nvPr/>
        </p:nvSpPr>
        <p:spPr bwMode="gray">
          <a:xfrm flipH="1">
            <a:off x="5961840" y="3378988"/>
            <a:ext cx="166810" cy="306991"/>
          </a:xfrm>
          <a:prstGeom prst="moon">
            <a:avLst>
              <a:gd name="adj" fmla="val 50000"/>
            </a:avLst>
          </a:prstGeom>
          <a:solidFill>
            <a:srgbClr val="FA5900">
              <a:alpha val="20000"/>
            </a:srgbClr>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endParaRPr lang="zh-CN" altLang="en-US" dirty="0">
              <a:ea typeface="微软雅黑" panose="020B0503020204020204" pitchFamily="34" charset="-122"/>
            </a:endParaRPr>
          </a:p>
        </p:txBody>
      </p:sp>
      <p:sp>
        <p:nvSpPr>
          <p:cNvPr id="19" name="Freeform 15"/>
          <p:cNvSpPr>
            <a:spLocks/>
          </p:cNvSpPr>
          <p:nvPr/>
        </p:nvSpPr>
        <p:spPr bwMode="gray">
          <a:xfrm>
            <a:off x="3250846" y="4293671"/>
            <a:ext cx="2435166" cy="966267"/>
          </a:xfrm>
          <a:custGeom>
            <a:avLst/>
            <a:gdLst>
              <a:gd name="T0" fmla="*/ 0 w 1854"/>
              <a:gd name="T1" fmla="*/ 2147483647 h 768"/>
              <a:gd name="T2" fmla="*/ 2147483647 w 1854"/>
              <a:gd name="T3" fmla="*/ 2147483647 h 768"/>
              <a:gd name="T4" fmla="*/ 2147483647 w 1854"/>
              <a:gd name="T5" fmla="*/ 2147483647 h 768"/>
              <a:gd name="T6" fmla="*/ 2147483647 w 1854"/>
              <a:gd name="T7" fmla="*/ 0 h 768"/>
              <a:gd name="T8" fmla="*/ 2147483647 w 1854"/>
              <a:gd name="T9" fmla="*/ 2147483647 h 768"/>
              <a:gd name="T10" fmla="*/ 2147483647 w 1854"/>
              <a:gd name="T11" fmla="*/ 2147483647 h 768"/>
              <a:gd name="T12" fmla="*/ 0 w 1854"/>
              <a:gd name="T13" fmla="*/ 2147483647 h 768"/>
              <a:gd name="T14" fmla="*/ 0 60000 65536"/>
              <a:gd name="T15" fmla="*/ 0 60000 65536"/>
              <a:gd name="T16" fmla="*/ 0 60000 65536"/>
              <a:gd name="T17" fmla="*/ 0 60000 65536"/>
              <a:gd name="T18" fmla="*/ 0 60000 65536"/>
              <a:gd name="T19" fmla="*/ 0 60000 65536"/>
              <a:gd name="T20" fmla="*/ 0 60000 65536"/>
              <a:gd name="T21" fmla="*/ 0 w 1854"/>
              <a:gd name="T22" fmla="*/ 0 h 768"/>
              <a:gd name="T23" fmla="*/ 1854 w 1854"/>
              <a:gd name="T24" fmla="*/ 768 h 7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54" h="768">
                <a:moveTo>
                  <a:pt x="0" y="327"/>
                </a:moveTo>
                <a:cubicBezTo>
                  <a:pt x="181" y="158"/>
                  <a:pt x="402" y="18"/>
                  <a:pt x="396" y="6"/>
                </a:cubicBezTo>
                <a:cubicBezTo>
                  <a:pt x="492" y="96"/>
                  <a:pt x="672" y="240"/>
                  <a:pt x="912" y="240"/>
                </a:cubicBezTo>
                <a:cubicBezTo>
                  <a:pt x="1152" y="240"/>
                  <a:pt x="1320" y="126"/>
                  <a:pt x="1446" y="0"/>
                </a:cubicBezTo>
                <a:lnTo>
                  <a:pt x="1854" y="339"/>
                </a:lnTo>
                <a:cubicBezTo>
                  <a:pt x="1732" y="507"/>
                  <a:pt x="1428" y="768"/>
                  <a:pt x="918" y="768"/>
                </a:cubicBezTo>
                <a:cubicBezTo>
                  <a:pt x="408" y="768"/>
                  <a:pt x="138" y="513"/>
                  <a:pt x="0" y="327"/>
                </a:cubicBezTo>
                <a:close/>
              </a:path>
            </a:pathLst>
          </a:custGeom>
          <a:solidFill>
            <a:schemeClr val="folHlink"/>
          </a:solidFill>
          <a:ln w="9525">
            <a:round/>
            <a:headEnd/>
            <a:tailEnd/>
          </a:ln>
          <a:scene3d>
            <a:camera prst="legacyPerspectiveBottom"/>
            <a:lightRig rig="legacyFlat3" dir="t"/>
          </a:scene3d>
          <a:sp3d extrusionH="887400" prstMaterial="legacyMatte">
            <a:bevelT w="13500" h="13500" prst="angle"/>
            <a:bevelB w="13500" h="13500" prst="angle"/>
            <a:extrusionClr>
              <a:schemeClr val="folHlink"/>
            </a:extrusionClr>
            <a:contourClr>
              <a:schemeClr val="folHlink"/>
            </a:contourClr>
          </a:sp3d>
        </p:spPr>
        <p:txBody>
          <a:bodyPr wrap="none" anchor="ctr">
            <a:flatTx/>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endParaRPr lang="zh-CN" altLang="en-US"/>
          </a:p>
        </p:txBody>
      </p:sp>
      <p:sp>
        <p:nvSpPr>
          <p:cNvPr id="20" name="Rectangle 16"/>
          <p:cNvSpPr>
            <a:spLocks noChangeArrowheads="1"/>
          </p:cNvSpPr>
          <p:nvPr/>
        </p:nvSpPr>
        <p:spPr bwMode="gray">
          <a:xfrm>
            <a:off x="3683001" y="2779680"/>
            <a:ext cx="152493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algn="ctr" eaLnBrk="1" hangingPunct="1"/>
            <a:endParaRPr lang="en-US" altLang="zh-CN" sz="3200" b="1" dirty="0">
              <a:solidFill>
                <a:srgbClr val="000000"/>
              </a:solidFill>
              <a:ea typeface="微软雅黑" panose="020B0503020204020204" pitchFamily="34" charset="-122"/>
            </a:endParaRPr>
          </a:p>
          <a:p>
            <a:pPr algn="ctr" eaLnBrk="1" hangingPunct="1"/>
            <a:r>
              <a:rPr lang="zh-CN" altLang="en-US" sz="2400" b="1" dirty="0">
                <a:solidFill>
                  <a:srgbClr val="000000"/>
                </a:solidFill>
                <a:ea typeface="微软雅黑" panose="020B0503020204020204" pitchFamily="34" charset="-122"/>
              </a:rPr>
              <a:t>目标市场营销原因</a:t>
            </a:r>
            <a:endParaRPr lang="en-US" altLang="zh-CN" sz="2400" b="1" dirty="0">
              <a:solidFill>
                <a:srgbClr val="000000"/>
              </a:solidFill>
              <a:ea typeface="微软雅黑" panose="020B0503020204020204" pitchFamily="34" charset="-122"/>
            </a:endParaRPr>
          </a:p>
        </p:txBody>
      </p:sp>
      <p:sp>
        <p:nvSpPr>
          <p:cNvPr id="21" name="Text Box 17"/>
          <p:cNvSpPr txBox="1">
            <a:spLocks noChangeArrowheads="1"/>
          </p:cNvSpPr>
          <p:nvPr/>
        </p:nvSpPr>
        <p:spPr bwMode="gray">
          <a:xfrm>
            <a:off x="3344102" y="2149766"/>
            <a:ext cx="2235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algn="ctr" eaLnBrk="1" hangingPunct="1">
              <a:spcBef>
                <a:spcPct val="50000"/>
              </a:spcBef>
            </a:pPr>
            <a:r>
              <a:rPr lang="zh-CN" altLang="en-US" sz="2800" b="1" dirty="0">
                <a:solidFill>
                  <a:schemeClr val="bg1"/>
                </a:solidFill>
                <a:ea typeface="微软雅黑" panose="020B0503020204020204" pitchFamily="34" charset="-122"/>
              </a:rPr>
              <a:t>需求差异性</a:t>
            </a:r>
            <a:endParaRPr lang="en-US" altLang="zh-CN" sz="2800" b="1" dirty="0">
              <a:solidFill>
                <a:schemeClr val="bg1"/>
              </a:solidFill>
              <a:ea typeface="微软雅黑" panose="020B0503020204020204" pitchFamily="34" charset="-122"/>
            </a:endParaRPr>
          </a:p>
        </p:txBody>
      </p:sp>
      <p:sp>
        <p:nvSpPr>
          <p:cNvPr id="22" name="Text Box 18"/>
          <p:cNvSpPr txBox="1">
            <a:spLocks noChangeArrowheads="1"/>
          </p:cNvSpPr>
          <p:nvPr/>
        </p:nvSpPr>
        <p:spPr bwMode="gray">
          <a:xfrm>
            <a:off x="3375625" y="4737802"/>
            <a:ext cx="223551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algn="ctr" eaLnBrk="1" hangingPunct="1">
              <a:spcBef>
                <a:spcPct val="50000"/>
              </a:spcBef>
            </a:pPr>
            <a:r>
              <a:rPr lang="zh-CN" altLang="en-US" sz="2800" b="1" dirty="0">
                <a:solidFill>
                  <a:schemeClr val="bg1"/>
                </a:solidFill>
                <a:ea typeface="微软雅黑" panose="020B0503020204020204" pitchFamily="34" charset="-122"/>
              </a:rPr>
              <a:t>资源有限性</a:t>
            </a:r>
            <a:endParaRPr lang="en-US" altLang="zh-CN" sz="2800" b="1" dirty="0">
              <a:solidFill>
                <a:schemeClr val="bg1"/>
              </a:solidFill>
              <a:ea typeface="微软雅黑" panose="020B0503020204020204" pitchFamily="34" charset="-122"/>
            </a:endParaRPr>
          </a:p>
        </p:txBody>
      </p:sp>
      <p:sp>
        <p:nvSpPr>
          <p:cNvPr id="23" name="Rectangle 21"/>
          <p:cNvSpPr>
            <a:spLocks noChangeArrowheads="1"/>
          </p:cNvSpPr>
          <p:nvPr/>
        </p:nvSpPr>
        <p:spPr bwMode="auto">
          <a:xfrm>
            <a:off x="3491210" y="1089210"/>
            <a:ext cx="208841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r>
              <a:rPr lang="zh-CN" altLang="en-US" sz="3200" b="1" dirty="0">
                <a:ea typeface="微软雅黑" panose="020B0503020204020204" pitchFamily="34" charset="-122"/>
              </a:rPr>
              <a:t>理论依据</a:t>
            </a:r>
            <a:endParaRPr lang="en-US" altLang="zh-CN" sz="3200" b="1" dirty="0">
              <a:ea typeface="微软雅黑" panose="020B0503020204020204" pitchFamily="34" charset="-122"/>
            </a:endParaRPr>
          </a:p>
        </p:txBody>
      </p:sp>
      <p:sp>
        <p:nvSpPr>
          <p:cNvPr id="24" name="Freeform 3"/>
          <p:cNvSpPr>
            <a:spLocks/>
          </p:cNvSpPr>
          <p:nvPr/>
        </p:nvSpPr>
        <p:spPr bwMode="gray">
          <a:xfrm rot="16200000">
            <a:off x="977936" y="2873020"/>
            <a:ext cx="2332630" cy="1532814"/>
          </a:xfrm>
          <a:custGeom>
            <a:avLst/>
            <a:gdLst/>
            <a:ahLst/>
            <a:cxnLst>
              <a:cxn ang="0">
                <a:pos x="0" y="441"/>
              </a:cxn>
              <a:cxn ang="0">
                <a:pos x="396" y="762"/>
              </a:cxn>
              <a:cxn ang="0">
                <a:pos x="912" y="528"/>
              </a:cxn>
              <a:cxn ang="0">
                <a:pos x="1446" y="768"/>
              </a:cxn>
              <a:cxn ang="0">
                <a:pos x="1854" y="429"/>
              </a:cxn>
              <a:cxn ang="0">
                <a:pos x="918" y="0"/>
              </a:cxn>
              <a:cxn ang="0">
                <a:pos x="0" y="441"/>
              </a:cxn>
            </a:cxnLst>
            <a:rect l="0" t="0" r="r" b="b"/>
            <a:pathLst>
              <a:path w="1854" h="768">
                <a:moveTo>
                  <a:pt x="0" y="441"/>
                </a:moveTo>
                <a:cubicBezTo>
                  <a:pt x="181" y="610"/>
                  <a:pt x="402" y="750"/>
                  <a:pt x="396" y="762"/>
                </a:cubicBezTo>
                <a:cubicBezTo>
                  <a:pt x="492" y="672"/>
                  <a:pt x="672" y="528"/>
                  <a:pt x="912" y="528"/>
                </a:cubicBezTo>
                <a:cubicBezTo>
                  <a:pt x="1152" y="528"/>
                  <a:pt x="1320" y="642"/>
                  <a:pt x="1446" y="768"/>
                </a:cubicBezTo>
                <a:lnTo>
                  <a:pt x="1854" y="429"/>
                </a:lnTo>
                <a:cubicBezTo>
                  <a:pt x="1732" y="261"/>
                  <a:pt x="1428" y="0"/>
                  <a:pt x="918" y="0"/>
                </a:cubicBezTo>
                <a:cubicBezTo>
                  <a:pt x="408" y="0"/>
                  <a:pt x="138" y="255"/>
                  <a:pt x="0" y="441"/>
                </a:cubicBezTo>
                <a:close/>
              </a:path>
            </a:pathLst>
          </a:custGeom>
          <a:solidFill>
            <a:schemeClr val="accent2">
              <a:lumMod val="75000"/>
              <a:alpha val="93000"/>
            </a:schemeClr>
          </a:solidFill>
          <a:ln w="9525" cap="flat" cmpd="sng">
            <a:noFill/>
            <a:prstDash val="solid"/>
            <a:round/>
            <a:headEnd/>
            <a:tailEnd/>
          </a:ln>
          <a:effectLst/>
          <a:scene3d>
            <a:camera prst="legacyPerspectiveBottom"/>
            <a:lightRig rig="legacyFlat3" dir="t"/>
          </a:scene3d>
          <a:sp3d extrusionH="887400" prstMaterial="legacyMatte">
            <a:bevelT w="13500" h="13500" prst="angle"/>
            <a:bevelB w="13500" h="13500" prst="angle"/>
            <a:extrusionClr>
              <a:schemeClr val="tx2"/>
            </a:extrusionClr>
          </a:sp3d>
        </p:spPr>
        <p:txBody>
          <a:bodyPr wrap="none" anchor="ctr">
            <a:flatTx/>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a:defRPr/>
            </a:pPr>
            <a:endParaRPr lang="zh-CN" altLang="en-US" dirty="0">
              <a:latin typeface="Arial" charset="0"/>
              <a:ea typeface="微软雅黑" panose="020B0503020204020204" pitchFamily="34" charset="-122"/>
            </a:endParaRPr>
          </a:p>
        </p:txBody>
      </p:sp>
      <p:sp>
        <p:nvSpPr>
          <p:cNvPr id="25" name="矩形 24"/>
          <p:cNvSpPr/>
          <p:nvPr/>
        </p:nvSpPr>
        <p:spPr>
          <a:xfrm>
            <a:off x="1377844" y="2869434"/>
            <a:ext cx="1241225" cy="18117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buFont typeface="Wingdings" pitchFamily="2" charset="2"/>
              <a:buChar char="u"/>
              <a:defRPr/>
            </a:pPr>
            <a:r>
              <a:rPr lang="zh-CN" altLang="en-US" sz="2400" dirty="0">
                <a:solidFill>
                  <a:srgbClr val="FFFFFF"/>
                </a:solidFill>
                <a:ea typeface="微软雅黑" panose="020B0503020204020204" pitchFamily="34" charset="-122"/>
              </a:rPr>
              <a:t>利用</a:t>
            </a:r>
            <a:endParaRPr lang="en-US" altLang="zh-CN" sz="2400" dirty="0">
              <a:solidFill>
                <a:srgbClr val="FFFFFF"/>
              </a:solidFill>
              <a:ea typeface="微软雅黑" panose="020B0503020204020204" pitchFamily="34" charset="-122"/>
            </a:endParaRPr>
          </a:p>
          <a:p>
            <a:pPr algn="ctr">
              <a:defRPr/>
            </a:pPr>
            <a:r>
              <a:rPr lang="zh-CN" altLang="en-US" sz="2400" dirty="0">
                <a:solidFill>
                  <a:srgbClr val="FFFFFF"/>
                </a:solidFill>
                <a:ea typeface="微软雅黑" panose="020B0503020204020204" pitchFamily="34" charset="-122"/>
              </a:rPr>
              <a:t>   机会</a:t>
            </a:r>
            <a:endParaRPr lang="en-US" altLang="zh-CN" sz="2400" dirty="0">
              <a:solidFill>
                <a:srgbClr val="FFFFFF"/>
              </a:solidFill>
              <a:ea typeface="微软雅黑" panose="020B0503020204020204" pitchFamily="34" charset="-122"/>
            </a:endParaRPr>
          </a:p>
          <a:p>
            <a:pPr algn="ctr">
              <a:buFont typeface="Wingdings" pitchFamily="2" charset="2"/>
              <a:buChar char="u"/>
              <a:defRPr/>
            </a:pPr>
            <a:r>
              <a:rPr lang="zh-CN" altLang="en-US" sz="2400" dirty="0">
                <a:solidFill>
                  <a:srgbClr val="FFFFFF"/>
                </a:solidFill>
                <a:ea typeface="微软雅黑" panose="020B0503020204020204" pitchFamily="34" charset="-122"/>
              </a:rPr>
              <a:t>策略</a:t>
            </a:r>
            <a:endParaRPr lang="en-US" altLang="zh-CN" sz="2400" dirty="0">
              <a:solidFill>
                <a:srgbClr val="FFFFFF"/>
              </a:solidFill>
              <a:ea typeface="微软雅黑" panose="020B0503020204020204" pitchFamily="34" charset="-122"/>
            </a:endParaRPr>
          </a:p>
          <a:p>
            <a:pPr algn="ctr">
              <a:defRPr/>
            </a:pPr>
            <a:r>
              <a:rPr lang="zh-CN" altLang="en-US" sz="2400" dirty="0">
                <a:solidFill>
                  <a:srgbClr val="FFFFFF"/>
                </a:solidFill>
                <a:ea typeface="微软雅黑" panose="020B0503020204020204" pitchFamily="34" charset="-122"/>
              </a:rPr>
              <a:t>   指导</a:t>
            </a:r>
          </a:p>
        </p:txBody>
      </p:sp>
      <p:sp>
        <p:nvSpPr>
          <p:cNvPr id="26" name="Freeform 15"/>
          <p:cNvSpPr>
            <a:spLocks/>
          </p:cNvSpPr>
          <p:nvPr/>
        </p:nvSpPr>
        <p:spPr bwMode="gray">
          <a:xfrm rot="16200000">
            <a:off x="5601469" y="3057175"/>
            <a:ext cx="2250931" cy="1359439"/>
          </a:xfrm>
          <a:custGeom>
            <a:avLst/>
            <a:gdLst/>
            <a:ahLst/>
            <a:cxnLst>
              <a:cxn ang="0">
                <a:pos x="0" y="327"/>
              </a:cxn>
              <a:cxn ang="0">
                <a:pos x="396" y="6"/>
              </a:cxn>
              <a:cxn ang="0">
                <a:pos x="912" y="240"/>
              </a:cxn>
              <a:cxn ang="0">
                <a:pos x="1446" y="0"/>
              </a:cxn>
              <a:cxn ang="0">
                <a:pos x="1854" y="339"/>
              </a:cxn>
              <a:cxn ang="0">
                <a:pos x="918" y="768"/>
              </a:cxn>
              <a:cxn ang="0">
                <a:pos x="0" y="327"/>
              </a:cxn>
            </a:cxnLst>
            <a:rect l="0" t="0" r="r" b="b"/>
            <a:pathLst>
              <a:path w="1854" h="768">
                <a:moveTo>
                  <a:pt x="0" y="327"/>
                </a:moveTo>
                <a:cubicBezTo>
                  <a:pt x="181" y="158"/>
                  <a:pt x="402" y="18"/>
                  <a:pt x="396" y="6"/>
                </a:cubicBezTo>
                <a:cubicBezTo>
                  <a:pt x="492" y="96"/>
                  <a:pt x="672" y="240"/>
                  <a:pt x="912" y="240"/>
                </a:cubicBezTo>
                <a:cubicBezTo>
                  <a:pt x="1152" y="240"/>
                  <a:pt x="1320" y="126"/>
                  <a:pt x="1446" y="0"/>
                </a:cubicBezTo>
                <a:lnTo>
                  <a:pt x="1854" y="339"/>
                </a:lnTo>
                <a:cubicBezTo>
                  <a:pt x="1732" y="507"/>
                  <a:pt x="1428" y="768"/>
                  <a:pt x="918" y="768"/>
                </a:cubicBezTo>
                <a:cubicBezTo>
                  <a:pt x="408" y="768"/>
                  <a:pt x="138" y="513"/>
                  <a:pt x="0" y="327"/>
                </a:cubicBezTo>
                <a:close/>
              </a:path>
            </a:pathLst>
          </a:custGeom>
          <a:solidFill>
            <a:schemeClr val="accent6">
              <a:lumMod val="75000"/>
            </a:schemeClr>
          </a:solidFill>
          <a:ln w="9525" cap="flat" cmpd="sng">
            <a:noFill/>
            <a:prstDash val="solid"/>
            <a:round/>
            <a:headEnd/>
            <a:tailEnd/>
          </a:ln>
          <a:effectLst/>
          <a:scene3d>
            <a:camera prst="legacyPerspectiveBottom"/>
            <a:lightRig rig="legacyFlat3" dir="t"/>
          </a:scene3d>
          <a:sp3d extrusionH="887400" prstMaterial="legacyMatte">
            <a:bevelT w="13500" h="13500" prst="angle"/>
            <a:bevelB w="13500" h="13500" prst="angle"/>
            <a:extrusionClr>
              <a:schemeClr val="folHlink"/>
            </a:extrusionClr>
          </a:sp3d>
        </p:spPr>
        <p:txBody>
          <a:bodyPr wrap="none" anchor="ctr">
            <a:flatTx/>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a:defRPr/>
            </a:pPr>
            <a:endParaRPr lang="zh-CN" altLang="en-US" dirty="0">
              <a:latin typeface="Arial" charset="0"/>
              <a:ea typeface="微软雅黑" panose="020B0503020204020204" pitchFamily="34" charset="-122"/>
            </a:endParaRPr>
          </a:p>
        </p:txBody>
      </p:sp>
      <p:sp>
        <p:nvSpPr>
          <p:cNvPr id="27" name="矩形 26"/>
          <p:cNvSpPr/>
          <p:nvPr/>
        </p:nvSpPr>
        <p:spPr>
          <a:xfrm>
            <a:off x="6235041" y="2926051"/>
            <a:ext cx="1182119" cy="18117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buFont typeface="Wingdings" pitchFamily="2" charset="2"/>
              <a:buChar char="u"/>
              <a:defRPr/>
            </a:pPr>
            <a:r>
              <a:rPr lang="zh-CN" altLang="en-US" sz="2400" dirty="0">
                <a:solidFill>
                  <a:srgbClr val="FFFFFF"/>
                </a:solidFill>
                <a:ea typeface="微软雅黑" panose="020B0503020204020204" pitchFamily="34" charset="-122"/>
              </a:rPr>
              <a:t>集中</a:t>
            </a:r>
            <a:endParaRPr lang="en-US" altLang="zh-CN" sz="2400" dirty="0">
              <a:solidFill>
                <a:srgbClr val="FFFFFF"/>
              </a:solidFill>
              <a:ea typeface="微软雅黑" panose="020B0503020204020204" pitchFamily="34" charset="-122"/>
            </a:endParaRPr>
          </a:p>
          <a:p>
            <a:pPr algn="ctr">
              <a:defRPr/>
            </a:pPr>
            <a:r>
              <a:rPr lang="en-US" altLang="zh-CN" sz="2400" dirty="0">
                <a:solidFill>
                  <a:srgbClr val="FFFFFF"/>
                </a:solidFill>
                <a:ea typeface="微软雅黑" panose="020B0503020204020204" pitchFamily="34" charset="-122"/>
              </a:rPr>
              <a:t>   </a:t>
            </a:r>
            <a:r>
              <a:rPr lang="zh-CN" altLang="en-US" sz="2400" dirty="0">
                <a:solidFill>
                  <a:srgbClr val="FFFFFF"/>
                </a:solidFill>
                <a:ea typeface="微软雅黑" panose="020B0503020204020204" pitchFamily="34" charset="-122"/>
              </a:rPr>
              <a:t>资源</a:t>
            </a:r>
            <a:endParaRPr lang="en-US" altLang="zh-CN" sz="2400" dirty="0">
              <a:solidFill>
                <a:srgbClr val="FFFFFF"/>
              </a:solidFill>
              <a:ea typeface="微软雅黑" panose="020B0503020204020204" pitchFamily="34" charset="-122"/>
            </a:endParaRPr>
          </a:p>
          <a:p>
            <a:pPr algn="ctr">
              <a:buFont typeface="Wingdings" pitchFamily="2" charset="2"/>
              <a:buChar char="u"/>
              <a:defRPr/>
            </a:pPr>
            <a:r>
              <a:rPr lang="zh-CN" altLang="en-US" sz="2400" dirty="0">
                <a:solidFill>
                  <a:srgbClr val="FFFFFF"/>
                </a:solidFill>
                <a:ea typeface="微软雅黑" panose="020B0503020204020204" pitchFamily="34" charset="-122"/>
              </a:rPr>
              <a:t>提高</a:t>
            </a:r>
            <a:endParaRPr lang="en-US" altLang="zh-CN" sz="2400" dirty="0">
              <a:solidFill>
                <a:srgbClr val="FFFFFF"/>
              </a:solidFill>
              <a:ea typeface="微软雅黑" panose="020B0503020204020204" pitchFamily="34" charset="-122"/>
            </a:endParaRPr>
          </a:p>
          <a:p>
            <a:pPr algn="ctr">
              <a:defRPr/>
            </a:pPr>
            <a:r>
              <a:rPr lang="en-US" altLang="zh-CN" sz="2400" dirty="0">
                <a:solidFill>
                  <a:srgbClr val="FFFFFF"/>
                </a:solidFill>
                <a:ea typeface="微软雅黑" panose="020B0503020204020204" pitchFamily="34" charset="-122"/>
              </a:rPr>
              <a:t>  </a:t>
            </a:r>
            <a:r>
              <a:rPr lang="zh-CN" altLang="en-US" sz="2400" dirty="0">
                <a:solidFill>
                  <a:srgbClr val="FFFFFF"/>
                </a:solidFill>
                <a:ea typeface="微软雅黑" panose="020B0503020204020204" pitchFamily="34" charset="-122"/>
              </a:rPr>
              <a:t>效益</a:t>
            </a:r>
          </a:p>
        </p:txBody>
      </p:sp>
      <p:sp>
        <p:nvSpPr>
          <p:cNvPr id="28" name="Rectangle 21"/>
          <p:cNvSpPr>
            <a:spLocks noChangeArrowheads="1"/>
          </p:cNvSpPr>
          <p:nvPr/>
        </p:nvSpPr>
        <p:spPr bwMode="auto">
          <a:xfrm>
            <a:off x="7406652" y="3095902"/>
            <a:ext cx="76837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ヒラギノ角ゴ Pro W3" charset="-128"/>
                <a:cs typeface="+mn-cs"/>
              </a:defRPr>
            </a:lvl5pPr>
            <a:lvl6pPr marL="2286000" algn="l" defTabSz="914400" rtl="0" eaLnBrk="1" latinLnBrk="0" hangingPunct="1">
              <a:defRPr kern="1200">
                <a:solidFill>
                  <a:schemeClr val="tx1"/>
                </a:solidFill>
                <a:latin typeface="Arial" panose="020B0604020202020204" pitchFamily="34" charset="0"/>
                <a:ea typeface="ヒラギノ角ゴ Pro W3" charset="-128"/>
                <a:cs typeface="+mn-cs"/>
              </a:defRPr>
            </a:lvl6pPr>
            <a:lvl7pPr marL="2743200" algn="l" defTabSz="914400" rtl="0" eaLnBrk="1" latinLnBrk="0" hangingPunct="1">
              <a:defRPr kern="1200">
                <a:solidFill>
                  <a:schemeClr val="tx1"/>
                </a:solidFill>
                <a:latin typeface="Arial" panose="020B0604020202020204" pitchFamily="34" charset="0"/>
                <a:ea typeface="ヒラギノ角ゴ Pro W3" charset="-128"/>
                <a:cs typeface="+mn-cs"/>
              </a:defRPr>
            </a:lvl7pPr>
            <a:lvl8pPr marL="3200400" algn="l" defTabSz="914400" rtl="0" eaLnBrk="1" latinLnBrk="0" hangingPunct="1">
              <a:defRPr kern="1200">
                <a:solidFill>
                  <a:schemeClr val="tx1"/>
                </a:solidFill>
                <a:latin typeface="Arial" panose="020B0604020202020204" pitchFamily="34" charset="0"/>
                <a:ea typeface="ヒラギノ角ゴ Pro W3" charset="-128"/>
                <a:cs typeface="+mn-cs"/>
              </a:defRPr>
            </a:lvl8pPr>
            <a:lvl9pPr marL="3657600" algn="l" defTabSz="914400" rtl="0" eaLnBrk="1" latinLnBrk="0" hangingPunct="1">
              <a:defRPr kern="1200">
                <a:solidFill>
                  <a:schemeClr val="tx1"/>
                </a:solidFill>
                <a:latin typeface="Arial" panose="020B0604020202020204" pitchFamily="34" charset="0"/>
                <a:ea typeface="ヒラギノ角ゴ Pro W3" charset="-128"/>
                <a:cs typeface="+mn-cs"/>
              </a:defRPr>
            </a:lvl9pPr>
          </a:lstStyle>
          <a:p>
            <a:pPr eaLnBrk="1" hangingPunct="1"/>
            <a:r>
              <a:rPr lang="zh-CN" altLang="en-US" sz="2400" b="1" dirty="0">
                <a:ea typeface="微软雅黑" panose="020B0503020204020204" pitchFamily="34" charset="-122"/>
              </a:rPr>
              <a:t>现</a:t>
            </a:r>
            <a:endParaRPr lang="en-US" altLang="zh-CN" sz="2400" b="1" dirty="0">
              <a:ea typeface="微软雅黑" panose="020B0503020204020204" pitchFamily="34" charset="-122"/>
            </a:endParaRPr>
          </a:p>
          <a:p>
            <a:pPr eaLnBrk="1" hangingPunct="1"/>
            <a:r>
              <a:rPr lang="zh-CN" altLang="en-US" sz="2400" b="1" dirty="0">
                <a:ea typeface="微软雅黑" panose="020B0503020204020204" pitchFamily="34" charset="-122"/>
              </a:rPr>
              <a:t>实</a:t>
            </a:r>
            <a:endParaRPr lang="en-US" altLang="zh-CN" sz="2400" b="1" dirty="0">
              <a:ea typeface="微软雅黑" panose="020B0503020204020204" pitchFamily="34" charset="-122"/>
            </a:endParaRPr>
          </a:p>
          <a:p>
            <a:pPr eaLnBrk="1" hangingPunct="1"/>
            <a:r>
              <a:rPr lang="zh-CN" altLang="en-US" sz="2400" b="1" dirty="0">
                <a:ea typeface="微软雅黑" panose="020B0503020204020204" pitchFamily="34" charset="-122"/>
              </a:rPr>
              <a:t>作</a:t>
            </a:r>
            <a:endParaRPr lang="en-US" altLang="zh-CN" sz="2400" b="1" dirty="0">
              <a:ea typeface="微软雅黑" panose="020B0503020204020204" pitchFamily="34" charset="-122"/>
            </a:endParaRPr>
          </a:p>
          <a:p>
            <a:pPr eaLnBrk="1" hangingPunct="1"/>
            <a:r>
              <a:rPr lang="zh-CN" altLang="en-US" sz="2400" b="1" dirty="0">
                <a:ea typeface="微软雅黑" panose="020B0503020204020204" pitchFamily="34" charset="-122"/>
              </a:rPr>
              <a:t>用</a:t>
            </a:r>
            <a:endParaRPr lang="en-US" altLang="zh-CN" sz="2400" b="1" dirty="0">
              <a:ea typeface="微软雅黑" panose="020B0503020204020204" pitchFamily="34" charset="-122"/>
            </a:endParaRPr>
          </a:p>
        </p:txBody>
      </p:sp>
    </p:spTree>
    <p:extLst>
      <p:ext uri="{BB962C8B-B14F-4D97-AF65-F5344CB8AC3E}">
        <p14:creationId xmlns:p14="http://schemas.microsoft.com/office/powerpoint/2010/main" val="69433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en-US" dirty="0">
                <a:solidFill>
                  <a:srgbClr val="C00000"/>
                </a:solidFill>
                <a:latin typeface="Microsoft Sans Serif"/>
                <a:ea typeface="微软雅黑"/>
              </a:rPr>
              <a:t>完全覆盖市场</a:t>
            </a:r>
          </a:p>
          <a:p>
            <a:pPr>
              <a:lnSpc>
                <a:spcPct val="150000"/>
              </a:lnSpc>
            </a:pPr>
            <a:r>
              <a:rPr lang="zh-CN" altLang="zh-CN" dirty="0">
                <a:solidFill>
                  <a:srgbClr val="333333"/>
                </a:solidFill>
                <a:latin typeface="Microsoft Sans Serif"/>
                <a:ea typeface="微软雅黑"/>
              </a:rPr>
              <a:t>即企业为所有顾客群提供他们所需要的各种产品，实力雄厚的大企业为了占据市场领先地位常采用这种模式，如通用公司、</a:t>
            </a:r>
            <a:r>
              <a:rPr lang="en-US" altLang="zh-CN" dirty="0">
                <a:solidFill>
                  <a:srgbClr val="333333"/>
                </a:solidFill>
                <a:latin typeface="Microsoft Sans Serif"/>
                <a:ea typeface="微软雅黑"/>
              </a:rPr>
              <a:t>IBM</a:t>
            </a:r>
            <a:r>
              <a:rPr lang="zh-CN" altLang="zh-CN" dirty="0">
                <a:solidFill>
                  <a:srgbClr val="333333"/>
                </a:solidFill>
                <a:latin typeface="Microsoft Sans Serif"/>
                <a:ea typeface="微软雅黑"/>
              </a:rPr>
              <a:t>公司等</a:t>
            </a: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grpSp>
        <p:nvGrpSpPr>
          <p:cNvPr id="5" name="Group 64"/>
          <p:cNvGrpSpPr>
            <a:grpSpLocks/>
          </p:cNvGrpSpPr>
          <p:nvPr/>
        </p:nvGrpSpPr>
        <p:grpSpPr bwMode="auto">
          <a:xfrm>
            <a:off x="2843808" y="2996952"/>
            <a:ext cx="2866357" cy="2300079"/>
            <a:chOff x="3056" y="533"/>
            <a:chExt cx="2179" cy="1894"/>
          </a:xfrm>
        </p:grpSpPr>
        <p:sp>
          <p:nvSpPr>
            <p:cNvPr id="6" name="Rectangle 43" descr="宽上对角线"/>
            <p:cNvSpPr>
              <a:spLocks noChangeArrowheads="1"/>
            </p:cNvSpPr>
            <p:nvPr/>
          </p:nvSpPr>
          <p:spPr bwMode="auto">
            <a:xfrm>
              <a:off x="4352" y="1685"/>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7" name="Rectangle 44" descr="宽上对角线"/>
            <p:cNvSpPr>
              <a:spLocks noChangeArrowheads="1"/>
            </p:cNvSpPr>
            <p:nvPr/>
          </p:nvSpPr>
          <p:spPr bwMode="auto">
            <a:xfrm>
              <a:off x="3856" y="1685"/>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8" name="Rectangle 45" descr="宽上对角线"/>
            <p:cNvSpPr>
              <a:spLocks noChangeArrowheads="1"/>
            </p:cNvSpPr>
            <p:nvPr/>
          </p:nvSpPr>
          <p:spPr bwMode="auto">
            <a:xfrm>
              <a:off x="3360" y="1685"/>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9" name="Rectangle 46" descr="宽上对角线"/>
            <p:cNvSpPr>
              <a:spLocks noChangeArrowheads="1"/>
            </p:cNvSpPr>
            <p:nvPr/>
          </p:nvSpPr>
          <p:spPr bwMode="auto">
            <a:xfrm>
              <a:off x="4352" y="1275"/>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0" name="Rectangle 47" descr="宽上对角线"/>
            <p:cNvSpPr>
              <a:spLocks noChangeArrowheads="1"/>
            </p:cNvSpPr>
            <p:nvPr/>
          </p:nvSpPr>
          <p:spPr bwMode="auto">
            <a:xfrm>
              <a:off x="3856" y="1275"/>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1" name="Rectangle 48" descr="宽上对角线"/>
            <p:cNvSpPr>
              <a:spLocks noChangeArrowheads="1"/>
            </p:cNvSpPr>
            <p:nvPr/>
          </p:nvSpPr>
          <p:spPr bwMode="auto">
            <a:xfrm>
              <a:off x="3360" y="1275"/>
              <a:ext cx="496" cy="410"/>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2" name="Rectangle 49" descr="宽上对角线"/>
            <p:cNvSpPr>
              <a:spLocks noChangeArrowheads="1"/>
            </p:cNvSpPr>
            <p:nvPr/>
          </p:nvSpPr>
          <p:spPr bwMode="auto">
            <a:xfrm>
              <a:off x="4352" y="864"/>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3" name="Rectangle 50" descr="宽上对角线"/>
            <p:cNvSpPr>
              <a:spLocks noChangeArrowheads="1"/>
            </p:cNvSpPr>
            <p:nvPr/>
          </p:nvSpPr>
          <p:spPr bwMode="auto">
            <a:xfrm>
              <a:off x="3856" y="864"/>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4" name="Rectangle 51" descr="宽上对角线"/>
            <p:cNvSpPr>
              <a:spLocks noChangeArrowheads="1"/>
            </p:cNvSpPr>
            <p:nvPr/>
          </p:nvSpPr>
          <p:spPr bwMode="auto">
            <a:xfrm>
              <a:off x="3360" y="864"/>
              <a:ext cx="496" cy="411"/>
            </a:xfrm>
            <a:prstGeom prst="rect">
              <a:avLst/>
            </a:prstGeom>
            <a:pattFill prst="wdUpDiag">
              <a:fgClr>
                <a:schemeClr val="accent1"/>
              </a:fgClr>
              <a:bgClr>
                <a:schemeClr val="bg2"/>
              </a:bgClr>
            </a:pattFill>
            <a:ln>
              <a:noFill/>
            </a:ln>
            <a:effectLst/>
            <a:extLs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lgn="l">
                <a:spcBef>
                  <a:spcPct val="20000"/>
                </a:spcBef>
                <a:buClr>
                  <a:srgbClr val="3333CC"/>
                </a:buClr>
                <a:buSzPct val="85000"/>
                <a:buFont typeface="Wingdings" panose="05000000000000000000" pitchFamily="2" charset="2"/>
                <a:buChar char="F"/>
                <a:defRPr kumimoji="1" sz="2800">
                  <a:solidFill>
                    <a:schemeClr val="tx1"/>
                  </a:solidFill>
                  <a:latin typeface="Arial" panose="020B0604020202020204" pitchFamily="34" charset="0"/>
                  <a:ea typeface="宋体" panose="02010600030101010101" pitchFamily="2" charset="-122"/>
                </a:defRPr>
              </a:lvl1pPr>
              <a:lvl2pPr algn="l">
                <a:spcBef>
                  <a:spcPct val="20000"/>
                </a:spcBef>
                <a:buClr>
                  <a:srgbClr val="3333CC"/>
                </a:buClr>
                <a:buSzPct val="70000"/>
                <a:buFont typeface="Wingdings 2" panose="05020102010507070707" pitchFamily="18" charset="2"/>
                <a:buChar char=""/>
                <a:defRPr kumimoji="1" sz="2400">
                  <a:solidFill>
                    <a:schemeClr val="tx1"/>
                  </a:solidFill>
                  <a:latin typeface="Arial" panose="020B0604020202020204" pitchFamily="34" charset="0"/>
                  <a:ea typeface="宋体" panose="02010600030101010101" pitchFamily="2" charset="-122"/>
                </a:defRPr>
              </a:lvl2pPr>
              <a:lvl3pPr algn="l">
                <a:spcBef>
                  <a:spcPct val="20000"/>
                </a:spcBef>
                <a:buClr>
                  <a:schemeClr val="hlink"/>
                </a:buClr>
                <a:buSzPct val="65000"/>
                <a:buFont typeface="Wingdings" panose="05000000000000000000" pitchFamily="2" charset="2"/>
                <a:buChar char="l"/>
                <a:defRPr kumimoji="1" sz="2000">
                  <a:solidFill>
                    <a:schemeClr val="tx1"/>
                  </a:solidFill>
                  <a:latin typeface="Arial" panose="020B0604020202020204" pitchFamily="34" charset="0"/>
                  <a:ea typeface="宋体" panose="02010600030101010101" pitchFamily="2" charset="-122"/>
                </a:defRPr>
              </a:lvl3pPr>
              <a:lvl4pPr algn="l">
                <a:spcBef>
                  <a:spcPct val="20000"/>
                </a:spcBef>
                <a:buClr>
                  <a:schemeClr val="accent1"/>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4pPr>
              <a:lvl5pPr algn="l">
                <a:spcBef>
                  <a:spcPct val="20000"/>
                </a:spcBef>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5pPr>
              <a:lvl6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6pPr>
              <a:lvl7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7pPr>
              <a:lvl8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8pPr>
              <a:lvl9pPr fontAlgn="base">
                <a:spcBef>
                  <a:spcPct val="20000"/>
                </a:spcBef>
                <a:spcAft>
                  <a:spcPct val="0"/>
                </a:spcAft>
                <a:buClr>
                  <a:schemeClr val="accent2"/>
                </a:buClr>
                <a:buSzPct val="60000"/>
                <a:buFont typeface="Wingdings" panose="05000000000000000000" pitchFamily="2" charset="2"/>
                <a:buChar char="l"/>
                <a:defRPr kumimoji="1">
                  <a:solidFill>
                    <a:schemeClr val="tx1"/>
                  </a:solidFill>
                  <a:latin typeface="Arial" panose="020B0604020202020204" pitchFamily="34" charset="0"/>
                  <a:ea typeface="宋体" panose="02010600030101010101" pitchFamily="2" charset="-122"/>
                </a:defRPr>
              </a:lvl9pPr>
            </a:lstStyle>
            <a:p>
              <a:pPr>
                <a:buFont typeface="Wingdings" panose="05000000000000000000" pitchFamily="2" charset="2"/>
                <a:buNone/>
              </a:pPr>
              <a:endParaRPr lang="zh-CN" altLang="zh-CN" dirty="0">
                <a:ea typeface="微软雅黑" panose="020B0503020204020204" pitchFamily="34" charset="-122"/>
              </a:endParaRPr>
            </a:p>
          </p:txBody>
        </p:sp>
        <p:sp>
          <p:nvSpPr>
            <p:cNvPr id="15" name="Line 52"/>
            <p:cNvSpPr>
              <a:spLocks noChangeShapeType="1"/>
            </p:cNvSpPr>
            <p:nvPr/>
          </p:nvSpPr>
          <p:spPr bwMode="auto">
            <a:xfrm>
              <a:off x="3360" y="864"/>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6" name="Line 53"/>
            <p:cNvSpPr>
              <a:spLocks noChangeShapeType="1"/>
            </p:cNvSpPr>
            <p:nvPr/>
          </p:nvSpPr>
          <p:spPr bwMode="auto">
            <a:xfrm>
              <a:off x="3360" y="1275"/>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7" name="Line 54"/>
            <p:cNvSpPr>
              <a:spLocks noChangeShapeType="1"/>
            </p:cNvSpPr>
            <p:nvPr/>
          </p:nvSpPr>
          <p:spPr bwMode="auto">
            <a:xfrm>
              <a:off x="3360" y="1685"/>
              <a:ext cx="1488" cy="0"/>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8" name="Line 55"/>
            <p:cNvSpPr>
              <a:spLocks noChangeShapeType="1"/>
            </p:cNvSpPr>
            <p:nvPr/>
          </p:nvSpPr>
          <p:spPr bwMode="auto">
            <a:xfrm>
              <a:off x="3360" y="2096"/>
              <a:ext cx="1488" cy="0"/>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19" name="Line 56"/>
            <p:cNvSpPr>
              <a:spLocks noChangeShapeType="1"/>
            </p:cNvSpPr>
            <p:nvPr/>
          </p:nvSpPr>
          <p:spPr bwMode="auto">
            <a:xfrm>
              <a:off x="3360" y="864"/>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0" name="Line 57"/>
            <p:cNvSpPr>
              <a:spLocks noChangeShapeType="1"/>
            </p:cNvSpPr>
            <p:nvPr/>
          </p:nvSpPr>
          <p:spPr bwMode="auto">
            <a:xfrm>
              <a:off x="3856" y="864"/>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1" name="Line 58"/>
            <p:cNvSpPr>
              <a:spLocks noChangeShapeType="1"/>
            </p:cNvSpPr>
            <p:nvPr/>
          </p:nvSpPr>
          <p:spPr bwMode="auto">
            <a:xfrm>
              <a:off x="4352" y="864"/>
              <a:ext cx="0" cy="1232"/>
            </a:xfrm>
            <a:prstGeom prst="line">
              <a:avLst/>
            </a:prstGeom>
            <a:noFill/>
            <a:ln w="28575">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2" name="Line 59"/>
            <p:cNvSpPr>
              <a:spLocks noChangeShapeType="1"/>
            </p:cNvSpPr>
            <p:nvPr/>
          </p:nvSpPr>
          <p:spPr bwMode="auto">
            <a:xfrm>
              <a:off x="4848" y="864"/>
              <a:ext cx="0" cy="1232"/>
            </a:xfrm>
            <a:prstGeom prst="line">
              <a:avLst/>
            </a:prstGeom>
            <a:noFill/>
            <a:ln w="28575" cap="sq">
              <a:solidFill>
                <a:srgbClr val="00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endParaRPr lang="zh-CN" altLang="en-US" dirty="0">
                <a:ea typeface="微软雅黑" panose="020B0503020204020204" pitchFamily="34" charset="-122"/>
              </a:endParaRPr>
            </a:p>
          </p:txBody>
        </p:sp>
        <p:sp>
          <p:nvSpPr>
            <p:cNvPr id="23" name="Text Box 60"/>
            <p:cNvSpPr txBox="1">
              <a:spLocks noChangeArrowheads="1"/>
            </p:cNvSpPr>
            <p:nvPr/>
          </p:nvSpPr>
          <p:spPr bwMode="auto">
            <a:xfrm>
              <a:off x="3454" y="533"/>
              <a:ext cx="1440" cy="534"/>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l">
                <a:spcBef>
                  <a:spcPct val="50000"/>
                </a:spcBef>
              </a:pPr>
              <a:r>
                <a:rPr lang="en-US" altLang="zh-CN" dirty="0">
                  <a:ea typeface="微软雅黑" panose="020B0503020204020204" pitchFamily="34" charset="-122"/>
                </a:rPr>
                <a:t>M</a:t>
              </a:r>
              <a:r>
                <a:rPr lang="en-US" altLang="zh-CN" baseline="-25000" dirty="0">
                  <a:ea typeface="微软雅黑" panose="020B0503020204020204" pitchFamily="34" charset="-122"/>
                </a:rPr>
                <a:t>1        </a:t>
              </a:r>
              <a:r>
                <a:rPr lang="en-US" altLang="zh-CN" dirty="0">
                  <a:ea typeface="微软雅黑" panose="020B0503020204020204" pitchFamily="34" charset="-122"/>
                </a:rPr>
                <a:t>M</a:t>
              </a:r>
              <a:r>
                <a:rPr lang="en-US" altLang="zh-CN" baseline="-25000" dirty="0">
                  <a:ea typeface="微软雅黑" panose="020B0503020204020204" pitchFamily="34" charset="-122"/>
                </a:rPr>
                <a:t>2         </a:t>
              </a:r>
              <a:r>
                <a:rPr lang="en-US" altLang="zh-CN" dirty="0">
                  <a:ea typeface="微软雅黑" panose="020B0503020204020204" pitchFamily="34" charset="-122"/>
                </a:rPr>
                <a:t>M</a:t>
              </a:r>
              <a:r>
                <a:rPr lang="en-US" altLang="zh-CN" baseline="-25000" dirty="0">
                  <a:ea typeface="微软雅黑" panose="020B0503020204020204" pitchFamily="34" charset="-122"/>
                </a:rPr>
                <a:t>3</a:t>
              </a:r>
            </a:p>
            <a:p>
              <a:pPr>
                <a:spcBef>
                  <a:spcPct val="50000"/>
                </a:spcBef>
              </a:pPr>
              <a:endParaRPr lang="en-US" altLang="zh-CN" baseline="-25000" dirty="0">
                <a:ea typeface="微软雅黑" panose="020B0503020204020204" pitchFamily="34" charset="-122"/>
              </a:endParaRPr>
            </a:p>
          </p:txBody>
        </p:sp>
        <p:sp>
          <p:nvSpPr>
            <p:cNvPr id="24" name="Text Box 61"/>
            <p:cNvSpPr txBox="1">
              <a:spLocks noChangeArrowheads="1"/>
            </p:cNvSpPr>
            <p:nvPr/>
          </p:nvSpPr>
          <p:spPr bwMode="auto">
            <a:xfrm>
              <a:off x="3056" y="979"/>
              <a:ext cx="432" cy="990"/>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1</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2</a:t>
              </a:r>
            </a:p>
            <a:p>
              <a:pPr>
                <a:spcBef>
                  <a:spcPct val="50000"/>
                </a:spcBef>
              </a:pPr>
              <a:r>
                <a:rPr lang="en-US" altLang="zh-CN" dirty="0">
                  <a:ea typeface="微软雅黑" panose="020B0503020204020204" pitchFamily="34" charset="-122"/>
                </a:rPr>
                <a:t>P</a:t>
              </a:r>
              <a:r>
                <a:rPr lang="en-US" altLang="zh-CN" baseline="-25000" dirty="0">
                  <a:ea typeface="微软雅黑" panose="020B0503020204020204" pitchFamily="34" charset="-122"/>
                </a:rPr>
                <a:t>3</a:t>
              </a:r>
            </a:p>
          </p:txBody>
        </p:sp>
        <p:sp>
          <p:nvSpPr>
            <p:cNvPr id="25" name="Text Box 62"/>
            <p:cNvSpPr txBox="1">
              <a:spLocks noChangeArrowheads="1"/>
            </p:cNvSpPr>
            <p:nvPr/>
          </p:nvSpPr>
          <p:spPr bwMode="auto">
            <a:xfrm>
              <a:off x="3555" y="2121"/>
              <a:ext cx="1680" cy="306"/>
            </a:xfrm>
            <a:prstGeom prst="rect">
              <a:avLst/>
            </a:prstGeom>
            <a:noFill/>
            <a:ln>
              <a:noFill/>
            </a:ln>
            <a:effectLst/>
            <a:extLst>
              <a:ext uri="{909E8E84-426E-40DD-AFC4-6F175D3DCCD1}">
                <a14:hiddenFill xmlns:a14="http://schemas.microsoft.com/office/drawing/2010/main">
                  <a:gradFill rotWithShape="0">
                    <a:gsLst>
                      <a:gs pos="0">
                        <a:srgbClr val="3333FF"/>
                      </a:gs>
                      <a:gs pos="100000">
                        <a:srgbClr val="3333FF">
                          <a:gamma/>
                          <a:shade val="46275"/>
                          <a:invGamma/>
                        </a:srgbClr>
                      </a:gs>
                    </a:gsLst>
                    <a:path path="shape">
                      <a:fillToRect l="50000" t="50000" r="50000" b="50000"/>
                    </a:path>
                  </a:gradFill>
                </a14:hiddenFill>
              </a:ext>
              <a:ext uri="{91240B29-F687-4F45-9708-019B960494DF}">
                <a14:hiddenLine xmlns:a14="http://schemas.microsoft.com/office/drawing/2010/main" w="12700" cap="sq">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lang="zh-CN" altLang="en-US" dirty="0">
                  <a:solidFill>
                    <a:schemeClr val="hlink"/>
                  </a:solidFill>
                  <a:ea typeface="微软雅黑" panose="020B0503020204020204" pitchFamily="34" charset="-122"/>
                </a:rPr>
                <a:t>完全覆盖市场</a:t>
              </a:r>
            </a:p>
          </p:txBody>
        </p:sp>
      </p:grpSp>
    </p:spTree>
    <p:extLst>
      <p:ext uri="{BB962C8B-B14F-4D97-AF65-F5344CB8AC3E}">
        <p14:creationId xmlns:p14="http://schemas.microsoft.com/office/powerpoint/2010/main" val="236241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611560" y="908720"/>
            <a:ext cx="8034337" cy="5008564"/>
          </a:xfrm>
        </p:spPr>
        <p:txBody>
          <a:bodyPr/>
          <a:lstStyle/>
          <a:p>
            <a:r>
              <a:rPr kumimoji="1" lang="en-US" altLang="zh-CN" sz="2800" b="1" dirty="0">
                <a:latin typeface="仿宋_GB2312" pitchFamily="49" charset="-122"/>
                <a:ea typeface="仿宋_GB2312" pitchFamily="49" charset="-122"/>
              </a:rPr>
              <a:t>6.2.4</a:t>
            </a:r>
            <a:r>
              <a:rPr kumimoji="1" lang="zh-CN" altLang="en-US" sz="2800" b="1" dirty="0">
                <a:latin typeface="仿宋_GB2312" pitchFamily="49" charset="-122"/>
                <a:ea typeface="仿宋_GB2312" pitchFamily="49" charset="-122"/>
              </a:rPr>
              <a:t>目标市场的营销策略</a:t>
            </a:r>
          </a:p>
          <a:p>
            <a:r>
              <a:rPr kumimoji="1" lang="en-US" altLang="zh-CN" sz="2800" b="1" dirty="0">
                <a:solidFill>
                  <a:srgbClr val="C00000"/>
                </a:solidFill>
                <a:latin typeface="仿宋_GB2312" pitchFamily="49" charset="-122"/>
                <a:ea typeface="仿宋_GB2312" pitchFamily="49" charset="-122"/>
                <a:hlinkClick r:id="rId2" action="ppaction://hlinksldjump"/>
              </a:rPr>
              <a:t>(</a:t>
            </a:r>
            <a:r>
              <a:rPr kumimoji="1" lang="zh-CN" altLang="en-US" sz="2800" b="1" dirty="0">
                <a:solidFill>
                  <a:srgbClr val="C00000"/>
                </a:solidFill>
                <a:latin typeface="仿宋_GB2312" pitchFamily="49" charset="-122"/>
                <a:ea typeface="仿宋_GB2312" pitchFamily="49" charset="-122"/>
                <a:hlinkClick r:id="rId2" action="ppaction://hlinksldjump"/>
              </a:rPr>
              <a:t>一</a:t>
            </a:r>
            <a:r>
              <a:rPr kumimoji="1" lang="en-US" altLang="zh-CN" sz="2800" b="1" dirty="0">
                <a:solidFill>
                  <a:srgbClr val="C00000"/>
                </a:solidFill>
                <a:latin typeface="仿宋_GB2312" pitchFamily="49" charset="-122"/>
                <a:ea typeface="仿宋_GB2312" pitchFamily="49" charset="-122"/>
                <a:hlinkClick r:id="rId2" action="ppaction://hlinksldjump"/>
              </a:rPr>
              <a:t>)</a:t>
            </a:r>
            <a:r>
              <a:rPr kumimoji="1" lang="zh-CN" altLang="en-US" sz="2800" b="1" dirty="0">
                <a:solidFill>
                  <a:srgbClr val="C00000"/>
                </a:solidFill>
                <a:latin typeface="仿宋_GB2312" pitchFamily="49" charset="-122"/>
                <a:ea typeface="仿宋_GB2312" pitchFamily="49" charset="-122"/>
                <a:hlinkClick r:id="rId2" action="ppaction://hlinksldjump"/>
              </a:rPr>
              <a:t>无差异性营销</a:t>
            </a:r>
            <a:endParaRPr kumimoji="1" lang="zh-CN" altLang="en-US" sz="2800" b="1" dirty="0">
              <a:solidFill>
                <a:srgbClr val="C00000"/>
              </a:solidFill>
              <a:latin typeface="仿宋_GB2312" pitchFamily="49" charset="-122"/>
              <a:ea typeface="仿宋_GB2312" pitchFamily="49" charset="-122"/>
            </a:endParaRPr>
          </a:p>
          <a:p>
            <a:r>
              <a:rPr kumimoji="1" lang="zh-CN" altLang="en-US" sz="2400" b="1" dirty="0">
                <a:latin typeface="仿宋_GB2312" pitchFamily="49" charset="-122"/>
                <a:ea typeface="仿宋_GB2312" pitchFamily="49" charset="-122"/>
              </a:rPr>
              <a:t>      </a:t>
            </a:r>
            <a:r>
              <a:rPr kumimoji="1" lang="en-US" altLang="zh-CN" sz="2400" b="1" dirty="0">
                <a:latin typeface="仿宋_GB2312" pitchFamily="49" charset="-122"/>
                <a:ea typeface="仿宋_GB2312" pitchFamily="49" charset="-122"/>
              </a:rPr>
              <a:t>Undifferentiated Marketing</a:t>
            </a:r>
          </a:p>
          <a:p>
            <a:r>
              <a:rPr kumimoji="1" lang="en-US" altLang="zh-CN" sz="2800" b="1" dirty="0">
                <a:solidFill>
                  <a:srgbClr val="C00000"/>
                </a:solidFill>
                <a:latin typeface="仿宋_GB2312" pitchFamily="49" charset="-122"/>
                <a:ea typeface="仿宋_GB2312" pitchFamily="49" charset="-122"/>
                <a:hlinkClick r:id="rId3" action="ppaction://hlinksldjump"/>
              </a:rPr>
              <a:t>(</a:t>
            </a:r>
            <a:r>
              <a:rPr kumimoji="1" lang="zh-CN" altLang="en-US" sz="2800" b="1" dirty="0">
                <a:solidFill>
                  <a:srgbClr val="C00000"/>
                </a:solidFill>
                <a:latin typeface="仿宋_GB2312" pitchFamily="49" charset="-122"/>
                <a:ea typeface="仿宋_GB2312" pitchFamily="49" charset="-122"/>
                <a:hlinkClick r:id="rId3" action="ppaction://hlinksldjump"/>
              </a:rPr>
              <a:t>二</a:t>
            </a:r>
            <a:r>
              <a:rPr kumimoji="1" lang="en-US" altLang="zh-CN" sz="2800" b="1" dirty="0">
                <a:solidFill>
                  <a:srgbClr val="C00000"/>
                </a:solidFill>
                <a:latin typeface="仿宋_GB2312" pitchFamily="49" charset="-122"/>
                <a:ea typeface="仿宋_GB2312" pitchFamily="49" charset="-122"/>
                <a:hlinkClick r:id="rId3" action="ppaction://hlinksldjump"/>
              </a:rPr>
              <a:t>)</a:t>
            </a:r>
            <a:r>
              <a:rPr kumimoji="1" lang="zh-CN" altLang="en-US" sz="2800" b="1" dirty="0">
                <a:solidFill>
                  <a:srgbClr val="C00000"/>
                </a:solidFill>
                <a:latin typeface="仿宋_GB2312" pitchFamily="49" charset="-122"/>
                <a:ea typeface="仿宋_GB2312" pitchFamily="49" charset="-122"/>
                <a:hlinkClick r:id="rId3" action="ppaction://hlinksldjump"/>
              </a:rPr>
              <a:t>差异性营销 </a:t>
            </a:r>
            <a:endParaRPr kumimoji="1" lang="zh-CN" altLang="en-US" sz="2800" b="1" dirty="0">
              <a:solidFill>
                <a:srgbClr val="C00000"/>
              </a:solidFill>
              <a:latin typeface="仿宋_GB2312" pitchFamily="49" charset="-122"/>
              <a:ea typeface="仿宋_GB2312" pitchFamily="49" charset="-122"/>
            </a:endParaRPr>
          </a:p>
          <a:p>
            <a:r>
              <a:rPr kumimoji="1" lang="zh-CN" altLang="en-US" sz="2400" b="1" dirty="0">
                <a:latin typeface="仿宋_GB2312" pitchFamily="49" charset="-122"/>
                <a:ea typeface="仿宋_GB2312" pitchFamily="49" charset="-122"/>
              </a:rPr>
              <a:t>      </a:t>
            </a:r>
            <a:r>
              <a:rPr kumimoji="1" lang="en-US" altLang="zh-CN" sz="2400" b="1" dirty="0">
                <a:latin typeface="仿宋_GB2312" pitchFamily="49" charset="-122"/>
                <a:ea typeface="仿宋_GB2312" pitchFamily="49" charset="-122"/>
              </a:rPr>
              <a:t>Differentiated Marketing</a:t>
            </a:r>
          </a:p>
          <a:p>
            <a:r>
              <a:rPr kumimoji="1" lang="en-US" altLang="zh-CN" sz="2800" b="1" dirty="0">
                <a:solidFill>
                  <a:srgbClr val="C00000"/>
                </a:solidFill>
                <a:latin typeface="仿宋_GB2312" pitchFamily="49" charset="-122"/>
                <a:ea typeface="仿宋_GB2312" pitchFamily="49" charset="-122"/>
                <a:hlinkClick r:id="rId4" action="ppaction://hlinksldjump"/>
              </a:rPr>
              <a:t>(</a:t>
            </a:r>
            <a:r>
              <a:rPr kumimoji="1" lang="zh-CN" altLang="en-US" sz="2800" b="1" dirty="0">
                <a:solidFill>
                  <a:srgbClr val="C00000"/>
                </a:solidFill>
                <a:latin typeface="仿宋_GB2312" pitchFamily="49" charset="-122"/>
                <a:ea typeface="仿宋_GB2312" pitchFamily="49" charset="-122"/>
                <a:hlinkClick r:id="rId4" action="ppaction://hlinksldjump"/>
              </a:rPr>
              <a:t>三</a:t>
            </a:r>
            <a:r>
              <a:rPr kumimoji="1" lang="en-US" altLang="zh-CN" sz="2800" b="1" dirty="0">
                <a:solidFill>
                  <a:srgbClr val="C00000"/>
                </a:solidFill>
                <a:latin typeface="仿宋_GB2312" pitchFamily="49" charset="-122"/>
                <a:ea typeface="仿宋_GB2312" pitchFamily="49" charset="-122"/>
                <a:hlinkClick r:id="rId4" action="ppaction://hlinksldjump"/>
              </a:rPr>
              <a:t>)</a:t>
            </a:r>
            <a:r>
              <a:rPr kumimoji="1" lang="zh-CN" altLang="en-US" sz="2800" b="1" dirty="0">
                <a:solidFill>
                  <a:srgbClr val="C00000"/>
                </a:solidFill>
                <a:latin typeface="仿宋_GB2312" pitchFamily="49" charset="-122"/>
                <a:ea typeface="仿宋_GB2312" pitchFamily="49" charset="-122"/>
                <a:hlinkClick r:id="rId4" action="ppaction://hlinksldjump"/>
              </a:rPr>
              <a:t>集中性营销          </a:t>
            </a:r>
            <a:endParaRPr kumimoji="1" lang="zh-CN" altLang="en-US" sz="2800" b="1" dirty="0">
              <a:solidFill>
                <a:srgbClr val="C00000"/>
              </a:solidFill>
              <a:latin typeface="仿宋_GB2312" pitchFamily="49" charset="-122"/>
              <a:ea typeface="仿宋_GB2312" pitchFamily="49" charset="-122"/>
            </a:endParaRPr>
          </a:p>
          <a:p>
            <a:r>
              <a:rPr kumimoji="1" lang="zh-CN" altLang="en-US" sz="2400" b="1" dirty="0">
                <a:solidFill>
                  <a:schemeClr val="folHlink"/>
                </a:solidFill>
                <a:latin typeface="仿宋_GB2312" pitchFamily="49" charset="-122"/>
                <a:ea typeface="仿宋_GB2312" pitchFamily="49" charset="-122"/>
              </a:rPr>
              <a:t>      </a:t>
            </a:r>
            <a:r>
              <a:rPr kumimoji="1" lang="en-US" altLang="zh-CN" sz="2400" b="1" dirty="0">
                <a:latin typeface="仿宋_GB2312" pitchFamily="49" charset="-122"/>
                <a:ea typeface="仿宋_GB2312" pitchFamily="49" charset="-122"/>
              </a:rPr>
              <a:t>Centralized Marketing</a:t>
            </a:r>
          </a:p>
          <a:p>
            <a:pPr>
              <a:spcBef>
                <a:spcPct val="30000"/>
              </a:spcBef>
            </a:pPr>
            <a:r>
              <a:rPr kumimoji="1" lang="zh-CN" altLang="en-US" sz="3200" b="1" u="sng" dirty="0">
                <a:solidFill>
                  <a:srgbClr val="C00000"/>
                </a:solidFill>
                <a:latin typeface="华文彩云" panose="02010800040101010101" pitchFamily="2" charset="-122"/>
                <a:ea typeface="华文彩云" panose="02010800040101010101" pitchFamily="2" charset="-122"/>
              </a:rPr>
              <a:t>思考：三种策略的优点和不足？</a:t>
            </a:r>
          </a:p>
          <a:p>
            <a:pPr>
              <a:spcBef>
                <a:spcPct val="30000"/>
              </a:spcBef>
            </a:pPr>
            <a:r>
              <a:rPr kumimoji="1" lang="zh-CN" altLang="en-US" sz="3200" b="1" dirty="0">
                <a:solidFill>
                  <a:srgbClr val="C00000"/>
                </a:solidFill>
                <a:latin typeface="华文彩云" panose="02010800040101010101" pitchFamily="2" charset="-122"/>
                <a:ea typeface="华文彩云" panose="02010800040101010101" pitchFamily="2" charset="-122"/>
              </a:rPr>
              <a:t>      </a:t>
            </a:r>
            <a:r>
              <a:rPr kumimoji="1" lang="zh-CN" altLang="en-US" sz="3200" b="1" u="sng" dirty="0">
                <a:solidFill>
                  <a:srgbClr val="C00000"/>
                </a:solidFill>
                <a:latin typeface="华文彩云" panose="02010800040101010101" pitchFamily="2" charset="-122"/>
                <a:ea typeface="华文彩云" panose="02010800040101010101" pitchFamily="2" charset="-122"/>
              </a:rPr>
              <a:t>选择目标营销策略时应考虑哪些因素</a:t>
            </a:r>
            <a:r>
              <a:rPr kumimoji="1" lang="en-US" altLang="zh-CN" sz="3200" b="1" u="sng" dirty="0">
                <a:solidFill>
                  <a:srgbClr val="C00000"/>
                </a:solidFill>
                <a:latin typeface="华文彩云" panose="02010800040101010101" pitchFamily="2" charset="-122"/>
                <a:ea typeface="华文彩云" panose="02010800040101010101" pitchFamily="2" charset="-122"/>
              </a:rPr>
              <a:t>?</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Tree>
    <p:extLst>
      <p:ext uri="{BB962C8B-B14F-4D97-AF65-F5344CB8AC3E}">
        <p14:creationId xmlns:p14="http://schemas.microsoft.com/office/powerpoint/2010/main" val="593160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800" b="1" dirty="0">
                <a:solidFill>
                  <a:srgbClr val="C00000"/>
                </a:solidFill>
              </a:rPr>
              <a:t>1、无差异市场营销</a:t>
            </a:r>
            <a:endParaRPr lang="en-US" altLang="zh-CN" sz="2800" b="1" dirty="0">
              <a:solidFill>
                <a:srgbClr val="C00000"/>
              </a:solidFill>
            </a:endParaRPr>
          </a:p>
          <a:p>
            <a:endParaRPr lang="en-US" altLang="zh-CN" b="1" dirty="0">
              <a:solidFill>
                <a:srgbClr val="FFFF00"/>
              </a:solidFill>
            </a:endParaRPr>
          </a:p>
          <a:p>
            <a:endParaRPr lang="en-US" altLang="zh-CN" b="1" dirty="0">
              <a:solidFill>
                <a:srgbClr val="FFFF00"/>
              </a:solidFill>
            </a:endParaRPr>
          </a:p>
          <a:p>
            <a:endParaRPr lang="en-US" altLang="zh-CN" b="1" dirty="0">
              <a:solidFill>
                <a:srgbClr val="FFFF00"/>
              </a:solidFill>
            </a:endParaRPr>
          </a:p>
          <a:p>
            <a:r>
              <a:rPr lang="zh-CN" altLang="zh-CN" sz="2800" dirty="0">
                <a:latin typeface="微软雅黑" panose="020B0503020204020204" pitchFamily="34" charset="-122"/>
              </a:rPr>
              <a:t>指企业在市场细分之后，不考虑各子市场的特性，只注重子市场的共性，决定只推出单一产品</a:t>
            </a:r>
            <a:r>
              <a:rPr lang="zh-CN" altLang="en-US" sz="2800" dirty="0">
                <a:latin typeface="微软雅黑" panose="020B0503020204020204" pitchFamily="34" charset="-122"/>
              </a:rPr>
              <a:t>（</a:t>
            </a:r>
            <a:r>
              <a:rPr lang="zh-CN" altLang="zh-CN" sz="2800" dirty="0">
                <a:solidFill>
                  <a:srgbClr val="7030A0"/>
                </a:solidFill>
                <a:latin typeface="微软雅黑" panose="020B0503020204020204" pitchFamily="34" charset="-122"/>
              </a:rPr>
              <a:t>如水，电、矿石、煤炭、木材、食用盐、白糖</a:t>
            </a:r>
            <a:r>
              <a:rPr lang="zh-CN" altLang="en-US" sz="2800" dirty="0">
                <a:latin typeface="微软雅黑" panose="020B0503020204020204" pitchFamily="34" charset="-122"/>
              </a:rPr>
              <a:t>）</a:t>
            </a:r>
            <a:r>
              <a:rPr lang="zh-CN" altLang="zh-CN" sz="2800" dirty="0">
                <a:latin typeface="微软雅黑" panose="020B0503020204020204" pitchFamily="34" charset="-122"/>
              </a:rPr>
              <a:t>等，虽然产品在质上多少存在某些差异，但用户一般不加以严格区分，</a:t>
            </a:r>
            <a:r>
              <a:rPr lang="zh-CN" altLang="zh-CN" sz="2800" dirty="0">
                <a:solidFill>
                  <a:srgbClr val="C00000"/>
                </a:solidFill>
                <a:latin typeface="微软雅黑" panose="020B0503020204020204" pitchFamily="34" charset="-122"/>
              </a:rPr>
              <a:t>运用单一的市场营销组合，力求在一定程度上满足尽可能多的顾客的需求。</a:t>
            </a:r>
          </a:p>
          <a:p>
            <a:endParaRPr lang="en-US" altLang="zh-CN" b="1" dirty="0">
              <a:solidFill>
                <a:srgbClr val="FFFF00"/>
              </a:solidFill>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
        <p:nvSpPr>
          <p:cNvPr id="5" name="Rectangle 4"/>
          <p:cNvSpPr>
            <a:spLocks noChangeArrowheads="1"/>
          </p:cNvSpPr>
          <p:nvPr/>
        </p:nvSpPr>
        <p:spPr bwMode="auto">
          <a:xfrm>
            <a:off x="1187450" y="2133600"/>
            <a:ext cx="2590800" cy="685800"/>
          </a:xfrm>
          <a:prstGeom prst="rect">
            <a:avLst/>
          </a:prstGeom>
          <a:solidFill>
            <a:schemeClr val="accent1"/>
          </a:solidFill>
          <a:ln w="9525" cmpd="sng">
            <a:miter lim="800000"/>
            <a:headEnd/>
            <a:tailEnd/>
          </a:ln>
          <a:effectLst/>
          <a:scene3d>
            <a:camera prst="legacyPerspectiveTopRight"/>
            <a:lightRig rig="legacyFlat3" dir="b"/>
          </a:scene3d>
          <a:sp3d extrusionH="8874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zh-CN" sz="2800" b="1" dirty="0">
                <a:latin typeface="Tahoma" panose="020B0604030504040204" pitchFamily="34" charset="0"/>
                <a:ea typeface="微软雅黑" panose="020B0503020204020204" pitchFamily="34" charset="-122"/>
              </a:rPr>
              <a:t>市场营销组合</a:t>
            </a:r>
          </a:p>
        </p:txBody>
      </p:sp>
      <p:sp>
        <p:nvSpPr>
          <p:cNvPr id="6" name="Rectangle 5"/>
          <p:cNvSpPr>
            <a:spLocks noChangeArrowheads="1"/>
          </p:cNvSpPr>
          <p:nvPr/>
        </p:nvSpPr>
        <p:spPr bwMode="auto">
          <a:xfrm>
            <a:off x="4787900" y="2133600"/>
            <a:ext cx="2590800" cy="685800"/>
          </a:xfrm>
          <a:prstGeom prst="rect">
            <a:avLst/>
          </a:prstGeom>
          <a:solidFill>
            <a:schemeClr val="accent1"/>
          </a:solidFill>
          <a:ln w="9525" cmpd="sng">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zh-CN" sz="2800" b="1" dirty="0">
                <a:latin typeface="Tahoma" panose="020B0604030504040204" pitchFamily="34" charset="0"/>
                <a:ea typeface="微软雅黑" panose="020B0503020204020204" pitchFamily="34" charset="-122"/>
              </a:rPr>
              <a:t>整个市场</a:t>
            </a:r>
          </a:p>
        </p:txBody>
      </p:sp>
      <p:sp>
        <p:nvSpPr>
          <p:cNvPr id="7" name="Line 6"/>
          <p:cNvSpPr>
            <a:spLocks noChangeShapeType="1"/>
          </p:cNvSpPr>
          <p:nvPr/>
        </p:nvSpPr>
        <p:spPr bwMode="auto">
          <a:xfrm>
            <a:off x="3779838" y="2420938"/>
            <a:ext cx="990600" cy="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spTree>
    <p:extLst>
      <p:ext uri="{BB962C8B-B14F-4D97-AF65-F5344CB8AC3E}">
        <p14:creationId xmlns:p14="http://schemas.microsoft.com/office/powerpoint/2010/main" val="39189469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zh-CN" sz="2400" dirty="0">
                <a:solidFill>
                  <a:srgbClr val="C00000"/>
                </a:solidFill>
                <a:latin typeface="微软雅黑" panose="020B0503020204020204" pitchFamily="34" charset="-122"/>
              </a:rPr>
              <a:t>优点:</a:t>
            </a:r>
            <a:endParaRPr lang="en-US" altLang="zh-CN" sz="2400" dirty="0">
              <a:solidFill>
                <a:srgbClr val="C00000"/>
              </a:solidFill>
              <a:latin typeface="微软雅黑" panose="020B0503020204020204" pitchFamily="34" charset="-122"/>
            </a:endParaRPr>
          </a:p>
          <a:p>
            <a:pPr lvl="0"/>
            <a:r>
              <a:rPr lang="zh-CN" altLang="zh-CN" sz="2400" dirty="0">
                <a:latin typeface="微软雅黑" panose="020B0503020204020204" pitchFamily="34" charset="-122"/>
              </a:rPr>
              <a:t>大批量的生产销售</a:t>
            </a:r>
            <a:r>
              <a:rPr lang="zh-CN" altLang="en-US" sz="2400" dirty="0">
                <a:latin typeface="微软雅黑" panose="020B0503020204020204" pitchFamily="34" charset="-122"/>
              </a:rPr>
              <a:t>，</a:t>
            </a:r>
            <a:r>
              <a:rPr lang="zh-CN" altLang="zh-CN" sz="2400" dirty="0">
                <a:latin typeface="微软雅黑" panose="020B0503020204020204" pitchFamily="34" charset="-122"/>
              </a:rPr>
              <a:t>使单位经营成本降低</a:t>
            </a:r>
            <a:r>
              <a:rPr lang="zh-CN" altLang="en-US" sz="2400" dirty="0">
                <a:latin typeface="微软雅黑" panose="020B0503020204020204" pitchFamily="34" charset="-122"/>
              </a:rPr>
              <a:t>；</a:t>
            </a:r>
            <a:endParaRPr lang="en-US" altLang="zh-CN" sz="2400" dirty="0">
              <a:latin typeface="微软雅黑" panose="020B0503020204020204" pitchFamily="34" charset="-122"/>
            </a:endParaRPr>
          </a:p>
          <a:p>
            <a:pPr lvl="0"/>
            <a:r>
              <a:rPr lang="zh-CN" altLang="zh-CN" sz="2400" dirty="0">
                <a:latin typeface="微软雅黑" panose="020B0503020204020204" pitchFamily="34" charset="-122"/>
              </a:rPr>
              <a:t>无差异的广告宣传可以减少促销费用</a:t>
            </a:r>
            <a:r>
              <a:rPr lang="zh-CN" altLang="en-US" sz="2400" dirty="0">
                <a:latin typeface="微软雅黑" panose="020B0503020204020204" pitchFamily="34" charset="-122"/>
              </a:rPr>
              <a:t>；</a:t>
            </a:r>
            <a:endParaRPr lang="en-US" altLang="zh-CN" sz="2400" dirty="0">
              <a:latin typeface="微软雅黑" panose="020B0503020204020204" pitchFamily="34" charset="-122"/>
            </a:endParaRPr>
          </a:p>
          <a:p>
            <a:pPr lvl="0"/>
            <a:r>
              <a:rPr lang="zh-CN" altLang="zh-CN" sz="2400" dirty="0">
                <a:latin typeface="微软雅黑" panose="020B0503020204020204" pitchFamily="34" charset="-122"/>
              </a:rPr>
              <a:t>不进行细分</a:t>
            </a:r>
            <a:r>
              <a:rPr lang="zh-CN" altLang="en-US" sz="2400" dirty="0">
                <a:latin typeface="微软雅黑" panose="020B0503020204020204" pitchFamily="34" charset="-122"/>
              </a:rPr>
              <a:t>，</a:t>
            </a:r>
            <a:r>
              <a:rPr lang="zh-CN" altLang="zh-CN" sz="2400" dirty="0">
                <a:latin typeface="微软雅黑" panose="020B0503020204020204" pitchFamily="34" charset="-122"/>
              </a:rPr>
              <a:t>减少相应的市场调研</a:t>
            </a:r>
            <a:r>
              <a:rPr lang="zh-CN" altLang="en-US" sz="2400" dirty="0">
                <a:latin typeface="微软雅黑" panose="020B0503020204020204" pitchFamily="34" charset="-122"/>
              </a:rPr>
              <a:t>，</a:t>
            </a:r>
            <a:r>
              <a:rPr lang="zh-CN" altLang="zh-CN" sz="2400" dirty="0">
                <a:latin typeface="微软雅黑" panose="020B0503020204020204" pitchFamily="34" charset="-122"/>
              </a:rPr>
              <a:t>营销组合的费用</a:t>
            </a:r>
            <a:r>
              <a:rPr lang="zh-CN" altLang="en-US" sz="2400" dirty="0">
                <a:latin typeface="微软雅黑" panose="020B0503020204020204" pitchFamily="34" charset="-122"/>
              </a:rPr>
              <a:t>。</a:t>
            </a:r>
            <a:endParaRPr lang="zh-CN" altLang="zh-CN" sz="2400" dirty="0">
              <a:latin typeface="微软雅黑" panose="020B0503020204020204" pitchFamily="34" charset="-122"/>
            </a:endParaRPr>
          </a:p>
          <a:p>
            <a:pPr lvl="0"/>
            <a:r>
              <a:rPr lang="zh-CN" altLang="en-US" sz="2400" dirty="0">
                <a:solidFill>
                  <a:srgbClr val="C00000"/>
                </a:solidFill>
                <a:latin typeface="微软雅黑" panose="020B0503020204020204" pitchFamily="34" charset="-122"/>
              </a:rPr>
              <a:t>缺点</a:t>
            </a:r>
            <a:r>
              <a:rPr lang="zh-CN" altLang="zh-CN" sz="2400" dirty="0">
                <a:solidFill>
                  <a:srgbClr val="C00000"/>
                </a:solidFill>
                <a:latin typeface="微软雅黑" panose="020B0503020204020204" pitchFamily="34" charset="-122"/>
              </a:rPr>
              <a:t>:</a:t>
            </a:r>
            <a:endParaRPr lang="en-US" altLang="zh-CN" sz="2400" dirty="0">
              <a:solidFill>
                <a:srgbClr val="C00000"/>
              </a:solidFill>
              <a:latin typeface="微软雅黑" panose="020B0503020204020204" pitchFamily="34" charset="-122"/>
            </a:endParaRPr>
          </a:p>
          <a:p>
            <a:pPr lvl="0"/>
            <a:r>
              <a:rPr lang="zh-CN" altLang="zh-CN" sz="2400" dirty="0">
                <a:latin typeface="微软雅黑" panose="020B0503020204020204" pitchFamily="34" charset="-122"/>
              </a:rPr>
              <a:t>无差异营销策略对大多数产品都不适合</a:t>
            </a:r>
            <a:r>
              <a:rPr lang="zh-CN" altLang="en-US" sz="2400" dirty="0">
                <a:latin typeface="微软雅黑" panose="020B0503020204020204" pitchFamily="34" charset="-122"/>
              </a:rPr>
              <a:t>，</a:t>
            </a:r>
            <a:r>
              <a:rPr lang="zh-CN" altLang="zh-CN" sz="2400" dirty="0">
                <a:latin typeface="微软雅黑" panose="020B0503020204020204" pitchFamily="34" charset="-122"/>
              </a:rPr>
              <a:t>尽管其运营成本低</a:t>
            </a:r>
            <a:r>
              <a:rPr lang="zh-CN" altLang="en-US" sz="2400" dirty="0">
                <a:latin typeface="微软雅黑" panose="020B0503020204020204" pitchFamily="34" charset="-122"/>
              </a:rPr>
              <a:t>，</a:t>
            </a:r>
            <a:r>
              <a:rPr lang="zh-CN" altLang="zh-CN" sz="2400" dirty="0">
                <a:latin typeface="微软雅黑" panose="020B0503020204020204" pitchFamily="34" charset="-122"/>
              </a:rPr>
              <a:t>如果市场面临正面的竞争对手的有差异化的攻击</a:t>
            </a:r>
            <a:r>
              <a:rPr lang="zh-CN" altLang="en-US" sz="2400" dirty="0">
                <a:latin typeface="微软雅黑" panose="020B0503020204020204" pitchFamily="34" charset="-122"/>
              </a:rPr>
              <a:t>，</a:t>
            </a:r>
            <a:r>
              <a:rPr lang="zh-CN" altLang="zh-CN" sz="2400" dirty="0">
                <a:latin typeface="微软雅黑" panose="020B0503020204020204" pitchFamily="34" charset="-122"/>
              </a:rPr>
              <a:t>则导致损失较大</a:t>
            </a:r>
            <a:r>
              <a:rPr lang="zh-CN" altLang="en-US" sz="2400" dirty="0">
                <a:latin typeface="微软雅黑" panose="020B0503020204020204" pitchFamily="34" charset="-122"/>
              </a:rPr>
              <a:t>。</a:t>
            </a:r>
            <a:endParaRPr lang="zh-CN" altLang="zh-CN" sz="2400" dirty="0">
              <a:latin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sp>
        <p:nvSpPr>
          <p:cNvPr id="5" name="下弧形箭头 4">
            <a:hlinkClick r:id="rId2" action="ppaction://hlinksldjump"/>
          </p:cNvPr>
          <p:cNvSpPr/>
          <p:nvPr/>
        </p:nvSpPr>
        <p:spPr bwMode="auto">
          <a:xfrm>
            <a:off x="7452320" y="5661248"/>
            <a:ext cx="648072" cy="288032"/>
          </a:xfrm>
          <a:prstGeom prst="curvedUpArrow">
            <a:avLst/>
          </a:prstGeom>
          <a:solidFill>
            <a:srgbClr val="C0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dirty="0">
              <a:ln>
                <a:noFill/>
              </a:ln>
              <a:solidFill>
                <a:schemeClr val="tx1"/>
              </a:solidFill>
              <a:effectLst/>
              <a:latin typeface="Verdana" pitchFamily="34" charset="0"/>
              <a:ea typeface="微软雅黑" panose="020B0503020204020204" pitchFamily="34" charset="-122"/>
            </a:endParaRPr>
          </a:p>
        </p:txBody>
      </p:sp>
    </p:spTree>
    <p:extLst>
      <p:ext uri="{BB962C8B-B14F-4D97-AF65-F5344CB8AC3E}">
        <p14:creationId xmlns:p14="http://schemas.microsoft.com/office/powerpoint/2010/main" val="2381272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1196752"/>
            <a:ext cx="8034337" cy="5008564"/>
          </a:xfrm>
        </p:spPr>
        <p:txBody>
          <a:bodyPr/>
          <a:lstStyle/>
          <a:p>
            <a:r>
              <a:rPr lang="en-US" altLang="zh-CN" sz="2400" b="1" dirty="0">
                <a:solidFill>
                  <a:srgbClr val="C00000"/>
                </a:solidFill>
              </a:rPr>
              <a:t>2</a:t>
            </a:r>
            <a:r>
              <a:rPr lang="zh-CN" altLang="en-US" sz="2400" b="1" dirty="0">
                <a:solidFill>
                  <a:srgbClr val="C00000"/>
                </a:solidFill>
              </a:rPr>
              <a:t>、</a:t>
            </a:r>
            <a:r>
              <a:rPr lang="zh-CN" altLang="zh-CN" sz="2400" b="1" dirty="0">
                <a:solidFill>
                  <a:srgbClr val="C00000"/>
                </a:solidFill>
              </a:rPr>
              <a:t>差异市场营销</a:t>
            </a:r>
            <a:endParaRPr lang="en-US" altLang="zh-CN" sz="2400" b="1" dirty="0">
              <a:solidFill>
                <a:srgbClr val="C00000"/>
              </a:solidFill>
            </a:endParaRPr>
          </a:p>
          <a:p>
            <a:endParaRPr lang="en-US" altLang="zh-CN" dirty="0"/>
          </a:p>
          <a:p>
            <a:endParaRPr lang="en-US" altLang="zh-CN" dirty="0"/>
          </a:p>
          <a:p>
            <a:endParaRPr lang="en-US" altLang="zh-CN" dirty="0"/>
          </a:p>
          <a:p>
            <a:endParaRPr lang="en-US" altLang="zh-CN" dirty="0"/>
          </a:p>
          <a:p>
            <a:endParaRPr lang="en-US" altLang="zh-CN" dirty="0"/>
          </a:p>
          <a:p>
            <a:pPr>
              <a:lnSpc>
                <a:spcPct val="100000"/>
              </a:lnSpc>
              <a:buFontTx/>
              <a:buNone/>
            </a:pPr>
            <a:r>
              <a:rPr lang="zh-CN" altLang="zh-CN" sz="2400" dirty="0">
                <a:solidFill>
                  <a:srgbClr val="C00000"/>
                </a:solidFill>
                <a:latin typeface="微软雅黑" panose="020B0503020204020204" pitchFamily="34" charset="-122"/>
              </a:rPr>
              <a:t>是指企业决定同时为几个子市场服务，设计不同的产品，并在渠道、促销和定价方面都加以相应的改变，以适应各子市场的需要。</a:t>
            </a:r>
            <a:endParaRPr lang="en-US" altLang="zh-CN" sz="2400" dirty="0">
              <a:solidFill>
                <a:srgbClr val="C00000"/>
              </a:solidFill>
              <a:latin typeface="微软雅黑" panose="020B0503020204020204" pitchFamily="34" charset="-122"/>
            </a:endParaRPr>
          </a:p>
          <a:p>
            <a:pPr>
              <a:lnSpc>
                <a:spcPct val="90000"/>
              </a:lnSpc>
              <a:buFontTx/>
              <a:buNone/>
            </a:pPr>
            <a:endParaRPr lang="zh-CN" altLang="zh-CN" sz="2400" dirty="0">
              <a:latin typeface="黑体" panose="02010609060101010101" pitchFamily="49" charset="-122"/>
              <a:ea typeface="黑体"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grpSp>
        <p:nvGrpSpPr>
          <p:cNvPr id="14" name="组合 13"/>
          <p:cNvGrpSpPr/>
          <p:nvPr/>
        </p:nvGrpSpPr>
        <p:grpSpPr>
          <a:xfrm>
            <a:off x="1259632" y="1700808"/>
            <a:ext cx="5334000" cy="1905000"/>
            <a:chOff x="1447800" y="2133600"/>
            <a:chExt cx="5334000" cy="1905000"/>
          </a:xfrm>
        </p:grpSpPr>
        <p:sp>
          <p:nvSpPr>
            <p:cNvPr id="5" name="Rectangle 4"/>
            <p:cNvSpPr>
              <a:spLocks noChangeArrowheads="1"/>
            </p:cNvSpPr>
            <p:nvPr/>
          </p:nvSpPr>
          <p:spPr bwMode="auto">
            <a:xfrm>
              <a:off x="1447800" y="2133600"/>
              <a:ext cx="2667000" cy="533400"/>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市场营销组合1</a:t>
              </a:r>
            </a:p>
          </p:txBody>
        </p:sp>
        <p:sp>
          <p:nvSpPr>
            <p:cNvPr id="6" name="Rectangle 5"/>
            <p:cNvSpPr>
              <a:spLocks noChangeArrowheads="1"/>
            </p:cNvSpPr>
            <p:nvPr/>
          </p:nvSpPr>
          <p:spPr bwMode="auto">
            <a:xfrm>
              <a:off x="1447800" y="3505200"/>
              <a:ext cx="2667000" cy="533400"/>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市场营销组合3</a:t>
              </a:r>
            </a:p>
          </p:txBody>
        </p:sp>
        <p:sp>
          <p:nvSpPr>
            <p:cNvPr id="7" name="Rectangle 6"/>
            <p:cNvSpPr>
              <a:spLocks noChangeArrowheads="1"/>
            </p:cNvSpPr>
            <p:nvPr/>
          </p:nvSpPr>
          <p:spPr bwMode="auto">
            <a:xfrm>
              <a:off x="1447800" y="2819400"/>
              <a:ext cx="2667000" cy="533400"/>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市场营销组合2</a:t>
              </a:r>
            </a:p>
          </p:txBody>
        </p:sp>
        <p:sp>
          <p:nvSpPr>
            <p:cNvPr id="8" name="Rectangle 7"/>
            <p:cNvSpPr>
              <a:spLocks noChangeArrowheads="1"/>
            </p:cNvSpPr>
            <p:nvPr/>
          </p:nvSpPr>
          <p:spPr bwMode="auto">
            <a:xfrm>
              <a:off x="5181600" y="2133600"/>
              <a:ext cx="1600200" cy="533400"/>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子市场1</a:t>
              </a:r>
            </a:p>
          </p:txBody>
        </p:sp>
        <p:sp>
          <p:nvSpPr>
            <p:cNvPr id="9" name="Rectangle 8"/>
            <p:cNvSpPr>
              <a:spLocks noChangeArrowheads="1"/>
            </p:cNvSpPr>
            <p:nvPr/>
          </p:nvSpPr>
          <p:spPr bwMode="auto">
            <a:xfrm>
              <a:off x="5181600" y="3505200"/>
              <a:ext cx="1600200" cy="533400"/>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子市场3</a:t>
              </a:r>
            </a:p>
          </p:txBody>
        </p:sp>
        <p:sp>
          <p:nvSpPr>
            <p:cNvPr id="10" name="Rectangle 9"/>
            <p:cNvSpPr>
              <a:spLocks noChangeArrowheads="1"/>
            </p:cNvSpPr>
            <p:nvPr/>
          </p:nvSpPr>
          <p:spPr bwMode="auto">
            <a:xfrm>
              <a:off x="5181600" y="2819400"/>
              <a:ext cx="1600200" cy="533400"/>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子市场2</a:t>
              </a:r>
            </a:p>
          </p:txBody>
        </p:sp>
        <p:sp>
          <p:nvSpPr>
            <p:cNvPr id="11" name="Line 10"/>
            <p:cNvSpPr>
              <a:spLocks noChangeShapeType="1"/>
            </p:cNvSpPr>
            <p:nvPr/>
          </p:nvSpPr>
          <p:spPr bwMode="auto">
            <a:xfrm>
              <a:off x="4114800" y="2438400"/>
              <a:ext cx="1066800" cy="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sp>
          <p:nvSpPr>
            <p:cNvPr id="12" name="Line 11"/>
            <p:cNvSpPr>
              <a:spLocks noChangeShapeType="1"/>
            </p:cNvSpPr>
            <p:nvPr/>
          </p:nvSpPr>
          <p:spPr bwMode="auto">
            <a:xfrm>
              <a:off x="4114800" y="3733800"/>
              <a:ext cx="1066800" cy="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sp>
          <p:nvSpPr>
            <p:cNvPr id="13" name="Line 12"/>
            <p:cNvSpPr>
              <a:spLocks noChangeShapeType="1"/>
            </p:cNvSpPr>
            <p:nvPr/>
          </p:nvSpPr>
          <p:spPr bwMode="auto">
            <a:xfrm>
              <a:off x="4114800" y="3124200"/>
              <a:ext cx="1066800" cy="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7429893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sz="2800" dirty="0">
                <a:solidFill>
                  <a:srgbClr val="C00000"/>
                </a:solidFill>
                <a:latin typeface="微软雅黑" panose="020B0503020204020204" pitchFamily="34" charset="-122"/>
              </a:rPr>
              <a:t>优点:</a:t>
            </a:r>
            <a:endParaRPr lang="en-US" altLang="zh-CN" sz="2800" dirty="0">
              <a:solidFill>
                <a:srgbClr val="C00000"/>
              </a:solidFill>
              <a:latin typeface="微软雅黑" panose="020B0503020204020204" pitchFamily="34" charset="-122"/>
            </a:endParaRPr>
          </a:p>
          <a:p>
            <a:r>
              <a:rPr lang="zh-CN" altLang="zh-CN" sz="2800" dirty="0">
                <a:latin typeface="微软雅黑" panose="020B0503020204020204" pitchFamily="34" charset="-122"/>
              </a:rPr>
              <a:t>有针对性的满足不同特征顾客的需求,提高企业品牌的竞争力。</a:t>
            </a:r>
            <a:endParaRPr lang="en-US" altLang="zh-CN" sz="2800" dirty="0">
              <a:latin typeface="微软雅黑" panose="020B0503020204020204" pitchFamily="34" charset="-122"/>
            </a:endParaRPr>
          </a:p>
          <a:p>
            <a:r>
              <a:rPr lang="zh-CN" altLang="en-US" sz="2800" dirty="0">
                <a:latin typeface="微软雅黑" panose="020B0503020204020204" pitchFamily="34" charset="-122"/>
              </a:rPr>
              <a:t>一定程度上可以降低投资风险和经营风险</a:t>
            </a:r>
            <a:endParaRPr lang="en-US" altLang="zh-CN" sz="2800" dirty="0">
              <a:latin typeface="微软雅黑" panose="020B0503020204020204" pitchFamily="34" charset="-122"/>
            </a:endParaRPr>
          </a:p>
          <a:p>
            <a:r>
              <a:rPr lang="zh-CN" altLang="zh-CN" sz="2800" dirty="0">
                <a:solidFill>
                  <a:srgbClr val="C00000"/>
                </a:solidFill>
                <a:latin typeface="微软雅黑" panose="020B0503020204020204" pitchFamily="34" charset="-122"/>
              </a:rPr>
              <a:t>缺点:</a:t>
            </a:r>
            <a:endParaRPr lang="en-US" altLang="zh-CN" sz="2800" dirty="0">
              <a:solidFill>
                <a:srgbClr val="C00000"/>
              </a:solidFill>
              <a:latin typeface="微软雅黑" panose="020B0503020204020204" pitchFamily="34" charset="-122"/>
            </a:endParaRPr>
          </a:p>
          <a:p>
            <a:pPr lvl="0"/>
            <a:r>
              <a:rPr lang="zh-CN" altLang="zh-CN" sz="2800" dirty="0">
                <a:latin typeface="微软雅黑" panose="020B0503020204020204" pitchFamily="34" charset="-122"/>
              </a:rPr>
              <a:t>多样化导致营销费用上升与营销管理的困难</a:t>
            </a:r>
            <a:r>
              <a:rPr lang="zh-CN" altLang="en-US" sz="2800" dirty="0">
                <a:latin typeface="微软雅黑" panose="020B0503020204020204" pitchFamily="34" charset="-122"/>
              </a:rPr>
              <a:t>。</a:t>
            </a:r>
            <a:endParaRPr lang="zh-CN" altLang="zh-CN" sz="2800" dirty="0">
              <a:latin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
        <p:nvSpPr>
          <p:cNvPr id="5" name="下弧形箭头 4">
            <a:hlinkClick r:id="rId2" action="ppaction://hlinksldjump"/>
          </p:cNvPr>
          <p:cNvSpPr/>
          <p:nvPr/>
        </p:nvSpPr>
        <p:spPr bwMode="auto">
          <a:xfrm>
            <a:off x="7452320" y="5661248"/>
            <a:ext cx="648072" cy="288032"/>
          </a:xfrm>
          <a:prstGeom prst="curvedUpArrow">
            <a:avLst/>
          </a:prstGeom>
          <a:solidFill>
            <a:srgbClr val="C0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dirty="0">
              <a:ln>
                <a:noFill/>
              </a:ln>
              <a:solidFill>
                <a:schemeClr val="tx1"/>
              </a:solidFill>
              <a:effectLst/>
              <a:latin typeface="Verdana" pitchFamily="34" charset="0"/>
              <a:ea typeface="微软雅黑" panose="020B0503020204020204" pitchFamily="34" charset="-122"/>
            </a:endParaRPr>
          </a:p>
        </p:txBody>
      </p:sp>
    </p:spTree>
    <p:extLst>
      <p:ext uri="{BB962C8B-B14F-4D97-AF65-F5344CB8AC3E}">
        <p14:creationId xmlns:p14="http://schemas.microsoft.com/office/powerpoint/2010/main" val="158528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800" b="1" dirty="0">
                <a:solidFill>
                  <a:srgbClr val="C00000"/>
                </a:solidFill>
              </a:rPr>
              <a:t>3</a:t>
            </a:r>
            <a:r>
              <a:rPr lang="zh-CN" altLang="en-US" sz="2800" b="1" dirty="0">
                <a:solidFill>
                  <a:srgbClr val="C00000"/>
                </a:solidFill>
              </a:rPr>
              <a:t>、</a:t>
            </a:r>
            <a:r>
              <a:rPr lang="zh-CN" altLang="zh-CN" sz="2800" b="1" dirty="0">
                <a:solidFill>
                  <a:srgbClr val="C00000"/>
                </a:solidFill>
              </a:rPr>
              <a:t>集中市场营销</a:t>
            </a:r>
            <a:endParaRPr lang="en-US" altLang="zh-CN" sz="2800" b="1" dirty="0">
              <a:solidFill>
                <a:srgbClr val="C00000"/>
              </a:solidFill>
            </a:endParaRPr>
          </a:p>
          <a:p>
            <a:endParaRPr lang="en-US" altLang="zh-CN" sz="2400" b="1" dirty="0">
              <a:solidFill>
                <a:srgbClr val="FFFF00"/>
              </a:solidFill>
            </a:endParaRPr>
          </a:p>
          <a:p>
            <a:endParaRPr lang="en-US" altLang="zh-CN" sz="2400" b="1" dirty="0">
              <a:solidFill>
                <a:srgbClr val="FFFF00"/>
              </a:solidFill>
            </a:endParaRPr>
          </a:p>
          <a:p>
            <a:endParaRPr lang="en-US" altLang="zh-CN" sz="2400" b="1" dirty="0">
              <a:solidFill>
                <a:srgbClr val="FFFF00"/>
              </a:solidFill>
            </a:endParaRPr>
          </a:p>
          <a:p>
            <a:pPr>
              <a:lnSpc>
                <a:spcPct val="100000"/>
              </a:lnSpc>
              <a:buNone/>
            </a:pPr>
            <a:r>
              <a:rPr lang="zh-CN" altLang="zh-CN" sz="2800" dirty="0">
                <a:solidFill>
                  <a:srgbClr val="C00000"/>
                </a:solidFill>
                <a:latin typeface="微软雅黑" panose="020B0503020204020204" pitchFamily="34" charset="-122"/>
              </a:rPr>
              <a:t>是指企业集中所有力量，以一个子市场作为目标市场，试图在较少的子市场上占有较大的市场占有率。</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grpSp>
        <p:nvGrpSpPr>
          <p:cNvPr id="8" name="组合 7"/>
          <p:cNvGrpSpPr/>
          <p:nvPr/>
        </p:nvGrpSpPr>
        <p:grpSpPr>
          <a:xfrm>
            <a:off x="1331640" y="2276872"/>
            <a:ext cx="5715000" cy="643879"/>
            <a:chOff x="1676400" y="2708920"/>
            <a:chExt cx="5715000" cy="643879"/>
          </a:xfrm>
        </p:grpSpPr>
        <p:sp>
          <p:nvSpPr>
            <p:cNvPr id="5" name="Rectangle 4"/>
            <p:cNvSpPr>
              <a:spLocks noChangeArrowheads="1"/>
            </p:cNvSpPr>
            <p:nvPr/>
          </p:nvSpPr>
          <p:spPr bwMode="auto">
            <a:xfrm>
              <a:off x="1676400" y="2708920"/>
              <a:ext cx="2286000" cy="643879"/>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市场营销组合</a:t>
              </a:r>
            </a:p>
          </p:txBody>
        </p:sp>
        <p:sp>
          <p:nvSpPr>
            <p:cNvPr id="6" name="Rectangle 5"/>
            <p:cNvSpPr>
              <a:spLocks noChangeArrowheads="1"/>
            </p:cNvSpPr>
            <p:nvPr/>
          </p:nvSpPr>
          <p:spPr bwMode="auto">
            <a:xfrm>
              <a:off x="5791200" y="2708920"/>
              <a:ext cx="1600200" cy="643879"/>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b="1" dirty="0">
                  <a:latin typeface="Tahoma" panose="020B0604030504040204" pitchFamily="34" charset="0"/>
                  <a:ea typeface="微软雅黑" panose="020B0503020204020204" pitchFamily="34" charset="-122"/>
                </a:rPr>
                <a:t>子市场1</a:t>
              </a:r>
            </a:p>
          </p:txBody>
        </p:sp>
        <p:sp>
          <p:nvSpPr>
            <p:cNvPr id="7" name="Line 6"/>
            <p:cNvSpPr>
              <a:spLocks noChangeShapeType="1"/>
            </p:cNvSpPr>
            <p:nvPr/>
          </p:nvSpPr>
          <p:spPr bwMode="auto">
            <a:xfrm>
              <a:off x="3962400" y="3048000"/>
              <a:ext cx="1828800" cy="0"/>
            </a:xfrm>
            <a:prstGeom prst="line">
              <a:avLst/>
            </a:prstGeom>
            <a:noFill/>
            <a:ln w="76200" cmpd="tri">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115417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zh-CN" sz="2800" dirty="0">
                <a:solidFill>
                  <a:srgbClr val="C00000"/>
                </a:solidFill>
                <a:latin typeface="微软雅黑" panose="020B0503020204020204" pitchFamily="34" charset="-122"/>
              </a:rPr>
              <a:t>优点:</a:t>
            </a:r>
            <a:endParaRPr lang="en-US" altLang="zh-CN" sz="2800" dirty="0">
              <a:solidFill>
                <a:srgbClr val="C00000"/>
              </a:solidFill>
              <a:latin typeface="微软雅黑" panose="020B0503020204020204" pitchFamily="34" charset="-122"/>
            </a:endParaRPr>
          </a:p>
          <a:p>
            <a:pPr lvl="0">
              <a:lnSpc>
                <a:spcPct val="90000"/>
              </a:lnSpc>
            </a:pPr>
            <a:r>
              <a:rPr lang="zh-CN" altLang="zh-CN" sz="2800" dirty="0">
                <a:latin typeface="微软雅黑" panose="020B0503020204020204" pitchFamily="34" charset="-122"/>
              </a:rPr>
              <a:t>目标集中,节省营销费用和增加盈利;</a:t>
            </a:r>
            <a:endParaRPr lang="en-US" altLang="zh-CN" sz="2800" dirty="0">
              <a:latin typeface="微软雅黑" panose="020B0503020204020204" pitchFamily="34" charset="-122"/>
            </a:endParaRPr>
          </a:p>
          <a:p>
            <a:pPr lvl="0">
              <a:lnSpc>
                <a:spcPct val="90000"/>
              </a:lnSpc>
            </a:pPr>
            <a:r>
              <a:rPr lang="zh-CN" altLang="zh-CN" sz="2800" dirty="0">
                <a:latin typeface="微软雅黑" panose="020B0503020204020204" pitchFamily="34" charset="-122"/>
              </a:rPr>
              <a:t>营销的专业化更能够满足特定的消费者的需求</a:t>
            </a:r>
          </a:p>
          <a:p>
            <a:pPr lvl="0"/>
            <a:r>
              <a:rPr lang="zh-CN" altLang="zh-CN" sz="2800" dirty="0">
                <a:solidFill>
                  <a:srgbClr val="C00000"/>
                </a:solidFill>
                <a:latin typeface="微软雅黑" panose="020B0503020204020204" pitchFamily="34" charset="-122"/>
              </a:rPr>
              <a:t>缺点:</a:t>
            </a:r>
            <a:endParaRPr lang="en-US" altLang="zh-CN" sz="2800" dirty="0">
              <a:solidFill>
                <a:srgbClr val="C00000"/>
              </a:solidFill>
              <a:latin typeface="微软雅黑" panose="020B0503020204020204" pitchFamily="34" charset="-122"/>
            </a:endParaRPr>
          </a:p>
          <a:p>
            <a:pPr lvl="0">
              <a:lnSpc>
                <a:spcPct val="90000"/>
              </a:lnSpc>
            </a:pPr>
            <a:r>
              <a:rPr lang="zh-CN" altLang="zh-CN" sz="2800" dirty="0">
                <a:latin typeface="微软雅黑" panose="020B0503020204020204" pitchFamily="34" charset="-122"/>
              </a:rPr>
              <a:t>无法满足更多顾客的需求;</a:t>
            </a:r>
            <a:endParaRPr lang="en-US" altLang="zh-CN" sz="2800" dirty="0">
              <a:latin typeface="微软雅黑" panose="020B0503020204020204" pitchFamily="34" charset="-122"/>
            </a:endParaRPr>
          </a:p>
          <a:p>
            <a:pPr lvl="0">
              <a:lnSpc>
                <a:spcPct val="90000"/>
              </a:lnSpc>
            </a:pPr>
            <a:r>
              <a:rPr lang="zh-CN" altLang="zh-CN" sz="2800" dirty="0">
                <a:latin typeface="微软雅黑" panose="020B0503020204020204" pitchFamily="34" charset="-122"/>
              </a:rPr>
              <a:t>如果目标市场需求突然发生变化或被其它产品替代,则存在较高风险</a:t>
            </a:r>
            <a:endParaRPr lang="en-US" altLang="zh-CN" sz="2800" dirty="0">
              <a:latin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26840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grpSp>
        <p:nvGrpSpPr>
          <p:cNvPr id="15" name="组合 14"/>
          <p:cNvGrpSpPr/>
          <p:nvPr/>
        </p:nvGrpSpPr>
        <p:grpSpPr>
          <a:xfrm>
            <a:off x="899592" y="1844824"/>
            <a:ext cx="3429000" cy="1847850"/>
            <a:chOff x="990600" y="1066800"/>
            <a:chExt cx="3429000" cy="1847850"/>
          </a:xfrm>
        </p:grpSpPr>
        <p:sp>
          <p:nvSpPr>
            <p:cNvPr id="5" name="Text Box 4"/>
            <p:cNvSpPr txBox="1">
              <a:spLocks noChangeArrowheads="1"/>
            </p:cNvSpPr>
            <p:nvPr/>
          </p:nvSpPr>
          <p:spPr bwMode="auto">
            <a:xfrm>
              <a:off x="990600" y="1600200"/>
              <a:ext cx="914400" cy="1025525"/>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dirty="0">
                  <a:ea typeface="微软雅黑" panose="020B0503020204020204" pitchFamily="34" charset="-122"/>
                </a:rPr>
                <a:t>营销</a:t>
              </a:r>
            </a:p>
            <a:p>
              <a:r>
                <a:rPr lang="zh-CN" altLang="en-US" sz="2000" b="1" dirty="0">
                  <a:ea typeface="微软雅黑" panose="020B0503020204020204" pitchFamily="34" charset="-122"/>
                </a:rPr>
                <a:t>组合</a:t>
              </a:r>
            </a:p>
            <a:p>
              <a:r>
                <a:rPr lang="zh-CN" altLang="en-US" sz="2000" b="1" dirty="0">
                  <a:ea typeface="微软雅黑" panose="020B0503020204020204" pitchFamily="34" charset="-122"/>
                </a:rPr>
                <a:t>方案</a:t>
              </a:r>
            </a:p>
          </p:txBody>
        </p:sp>
        <p:sp>
          <p:nvSpPr>
            <p:cNvPr id="6" name="Line 18"/>
            <p:cNvSpPr>
              <a:spLocks noChangeShapeType="1"/>
            </p:cNvSpPr>
            <p:nvPr/>
          </p:nvSpPr>
          <p:spPr bwMode="auto">
            <a:xfrm flipV="1">
              <a:off x="1905000" y="1219200"/>
              <a:ext cx="914400" cy="5334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7" name="Line 19"/>
            <p:cNvSpPr>
              <a:spLocks noChangeShapeType="1"/>
            </p:cNvSpPr>
            <p:nvPr/>
          </p:nvSpPr>
          <p:spPr bwMode="auto">
            <a:xfrm flipV="1">
              <a:off x="1905000" y="1752600"/>
              <a:ext cx="914400" cy="1524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8" name="Line 20"/>
            <p:cNvSpPr>
              <a:spLocks noChangeShapeType="1"/>
            </p:cNvSpPr>
            <p:nvPr/>
          </p:nvSpPr>
          <p:spPr bwMode="auto">
            <a:xfrm>
              <a:off x="1905000" y="2133600"/>
              <a:ext cx="914400" cy="152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9" name="Line 21"/>
            <p:cNvSpPr>
              <a:spLocks noChangeShapeType="1"/>
            </p:cNvSpPr>
            <p:nvPr/>
          </p:nvSpPr>
          <p:spPr bwMode="auto">
            <a:xfrm>
              <a:off x="1905000" y="2362200"/>
              <a:ext cx="914400" cy="4572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grpSp>
          <p:nvGrpSpPr>
            <p:cNvPr id="10" name="Group 47"/>
            <p:cNvGrpSpPr>
              <a:grpSpLocks/>
            </p:cNvGrpSpPr>
            <p:nvPr/>
          </p:nvGrpSpPr>
          <p:grpSpPr bwMode="auto">
            <a:xfrm>
              <a:off x="2895600" y="1066800"/>
              <a:ext cx="1524000" cy="1847850"/>
              <a:chOff x="2160" y="2304"/>
              <a:chExt cx="960" cy="1164"/>
            </a:xfrm>
          </p:grpSpPr>
          <p:sp>
            <p:nvSpPr>
              <p:cNvPr id="11" name="Text Box 48"/>
              <p:cNvSpPr txBox="1">
                <a:spLocks noChangeArrowheads="1"/>
              </p:cNvSpPr>
              <p:nvPr/>
            </p:nvSpPr>
            <p:spPr bwMode="auto">
              <a:xfrm>
                <a:off x="2160" y="2304"/>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1</a:t>
                </a:r>
              </a:p>
            </p:txBody>
          </p:sp>
          <p:sp>
            <p:nvSpPr>
              <p:cNvPr id="12" name="Text Box 49"/>
              <p:cNvSpPr txBox="1">
                <a:spLocks noChangeArrowheads="1"/>
              </p:cNvSpPr>
              <p:nvPr/>
            </p:nvSpPr>
            <p:spPr bwMode="auto">
              <a:xfrm>
                <a:off x="2160" y="2592"/>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2</a:t>
                </a:r>
              </a:p>
            </p:txBody>
          </p:sp>
          <p:sp>
            <p:nvSpPr>
              <p:cNvPr id="13" name="Text Box 50"/>
              <p:cNvSpPr txBox="1">
                <a:spLocks noChangeArrowheads="1"/>
              </p:cNvSpPr>
              <p:nvPr/>
            </p:nvSpPr>
            <p:spPr bwMode="auto">
              <a:xfrm>
                <a:off x="2160" y="2880"/>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3</a:t>
                </a:r>
              </a:p>
            </p:txBody>
          </p:sp>
          <p:sp>
            <p:nvSpPr>
              <p:cNvPr id="14" name="Text Box 51"/>
              <p:cNvSpPr txBox="1">
                <a:spLocks noChangeArrowheads="1"/>
              </p:cNvSpPr>
              <p:nvPr/>
            </p:nvSpPr>
            <p:spPr bwMode="auto">
              <a:xfrm>
                <a:off x="2160" y="3168"/>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4</a:t>
                </a:r>
              </a:p>
            </p:txBody>
          </p:sp>
        </p:grpSp>
      </p:grpSp>
      <p:grpSp>
        <p:nvGrpSpPr>
          <p:cNvPr id="29" name="组合 28"/>
          <p:cNvGrpSpPr/>
          <p:nvPr/>
        </p:nvGrpSpPr>
        <p:grpSpPr>
          <a:xfrm>
            <a:off x="4724401" y="1835299"/>
            <a:ext cx="4114800" cy="1847850"/>
            <a:chOff x="838200" y="3657600"/>
            <a:chExt cx="4114800" cy="1847850"/>
          </a:xfrm>
        </p:grpSpPr>
        <p:sp>
          <p:nvSpPr>
            <p:cNvPr id="16" name="Text Box 23"/>
            <p:cNvSpPr txBox="1">
              <a:spLocks noChangeArrowheads="1"/>
            </p:cNvSpPr>
            <p:nvPr/>
          </p:nvSpPr>
          <p:spPr bwMode="auto">
            <a:xfrm>
              <a:off x="838200" y="3657600"/>
              <a:ext cx="16764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组合方案</a:t>
              </a:r>
              <a:r>
                <a:rPr lang="en-US" altLang="zh-CN" sz="2400" b="1" dirty="0">
                  <a:ea typeface="微软雅黑" panose="020B0503020204020204" pitchFamily="34" charset="-122"/>
                </a:rPr>
                <a:t>1</a:t>
              </a:r>
            </a:p>
          </p:txBody>
        </p:sp>
        <p:sp>
          <p:nvSpPr>
            <p:cNvPr id="17" name="Line 30"/>
            <p:cNvSpPr>
              <a:spLocks noChangeShapeType="1"/>
            </p:cNvSpPr>
            <p:nvPr/>
          </p:nvSpPr>
          <p:spPr bwMode="auto">
            <a:xfrm>
              <a:off x="2555875" y="3810000"/>
              <a:ext cx="9144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18" name="Line 31"/>
            <p:cNvSpPr>
              <a:spLocks noChangeShapeType="1"/>
            </p:cNvSpPr>
            <p:nvPr/>
          </p:nvSpPr>
          <p:spPr bwMode="auto">
            <a:xfrm>
              <a:off x="2514600" y="4343400"/>
              <a:ext cx="9144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19" name="Line 32"/>
            <p:cNvSpPr>
              <a:spLocks noChangeShapeType="1"/>
            </p:cNvSpPr>
            <p:nvPr/>
          </p:nvSpPr>
          <p:spPr bwMode="auto">
            <a:xfrm>
              <a:off x="2514600" y="4800600"/>
              <a:ext cx="9144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20" name="Line 33"/>
            <p:cNvSpPr>
              <a:spLocks noChangeShapeType="1"/>
            </p:cNvSpPr>
            <p:nvPr/>
          </p:nvSpPr>
          <p:spPr bwMode="auto">
            <a:xfrm>
              <a:off x="2514600" y="5257800"/>
              <a:ext cx="914400" cy="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grpSp>
          <p:nvGrpSpPr>
            <p:cNvPr id="21" name="Group 46"/>
            <p:cNvGrpSpPr>
              <a:grpSpLocks/>
            </p:cNvGrpSpPr>
            <p:nvPr/>
          </p:nvGrpSpPr>
          <p:grpSpPr bwMode="auto">
            <a:xfrm>
              <a:off x="3429000" y="3657600"/>
              <a:ext cx="1524000" cy="1847850"/>
              <a:chOff x="2160" y="2304"/>
              <a:chExt cx="960" cy="1164"/>
            </a:xfrm>
          </p:grpSpPr>
          <p:sp>
            <p:nvSpPr>
              <p:cNvPr id="22" name="Text Box 26"/>
              <p:cNvSpPr txBox="1">
                <a:spLocks noChangeArrowheads="1"/>
              </p:cNvSpPr>
              <p:nvPr/>
            </p:nvSpPr>
            <p:spPr bwMode="auto">
              <a:xfrm>
                <a:off x="2160" y="2304"/>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Ⅰ</a:t>
                </a:r>
              </a:p>
            </p:txBody>
          </p:sp>
          <p:sp>
            <p:nvSpPr>
              <p:cNvPr id="23" name="Text Box 34"/>
              <p:cNvSpPr txBox="1">
                <a:spLocks noChangeArrowheads="1"/>
              </p:cNvSpPr>
              <p:nvPr/>
            </p:nvSpPr>
            <p:spPr bwMode="auto">
              <a:xfrm>
                <a:off x="2160" y="2592"/>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Ⅱ</a:t>
                </a:r>
              </a:p>
            </p:txBody>
          </p:sp>
          <p:sp>
            <p:nvSpPr>
              <p:cNvPr id="24" name="Text Box 35"/>
              <p:cNvSpPr txBox="1">
                <a:spLocks noChangeArrowheads="1"/>
              </p:cNvSpPr>
              <p:nvPr/>
            </p:nvSpPr>
            <p:spPr bwMode="auto">
              <a:xfrm>
                <a:off x="2160" y="2880"/>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Ⅲ</a:t>
                </a:r>
              </a:p>
            </p:txBody>
          </p:sp>
          <p:sp>
            <p:nvSpPr>
              <p:cNvPr id="25" name="Text Box 36"/>
              <p:cNvSpPr txBox="1">
                <a:spLocks noChangeArrowheads="1"/>
              </p:cNvSpPr>
              <p:nvPr/>
            </p:nvSpPr>
            <p:spPr bwMode="auto">
              <a:xfrm>
                <a:off x="2160" y="3168"/>
                <a:ext cx="960" cy="30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Ⅳ</a:t>
                </a:r>
              </a:p>
            </p:txBody>
          </p:sp>
        </p:grpSp>
        <p:sp>
          <p:nvSpPr>
            <p:cNvPr id="26" name="Text Box 37"/>
            <p:cNvSpPr txBox="1">
              <a:spLocks noChangeArrowheads="1"/>
            </p:cNvSpPr>
            <p:nvPr/>
          </p:nvSpPr>
          <p:spPr bwMode="auto">
            <a:xfrm>
              <a:off x="838200" y="4114800"/>
              <a:ext cx="16764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组合方案</a:t>
              </a:r>
              <a:r>
                <a:rPr lang="en-US" altLang="zh-CN" sz="2400" b="1" dirty="0">
                  <a:ea typeface="微软雅黑" panose="020B0503020204020204" pitchFamily="34" charset="-122"/>
                </a:rPr>
                <a:t>2</a:t>
              </a:r>
            </a:p>
          </p:txBody>
        </p:sp>
        <p:sp>
          <p:nvSpPr>
            <p:cNvPr id="27" name="Text Box 38"/>
            <p:cNvSpPr txBox="1">
              <a:spLocks noChangeArrowheads="1"/>
            </p:cNvSpPr>
            <p:nvPr/>
          </p:nvSpPr>
          <p:spPr bwMode="auto">
            <a:xfrm>
              <a:off x="838200" y="4572000"/>
              <a:ext cx="16764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组合方案</a:t>
              </a:r>
              <a:r>
                <a:rPr lang="en-US" altLang="zh-CN" sz="2400" b="1" dirty="0">
                  <a:ea typeface="微软雅黑" panose="020B0503020204020204" pitchFamily="34" charset="-122"/>
                </a:rPr>
                <a:t>3</a:t>
              </a:r>
            </a:p>
          </p:txBody>
        </p:sp>
        <p:sp>
          <p:nvSpPr>
            <p:cNvPr id="28" name="Text Box 39"/>
            <p:cNvSpPr txBox="1">
              <a:spLocks noChangeArrowheads="1"/>
            </p:cNvSpPr>
            <p:nvPr/>
          </p:nvSpPr>
          <p:spPr bwMode="auto">
            <a:xfrm>
              <a:off x="838200" y="5029200"/>
              <a:ext cx="16764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组合方案</a:t>
              </a:r>
              <a:r>
                <a:rPr lang="en-US" altLang="zh-CN" sz="2400" b="1" dirty="0">
                  <a:ea typeface="微软雅黑" panose="020B0503020204020204" pitchFamily="34" charset="-122"/>
                </a:rPr>
                <a:t>4</a:t>
              </a:r>
            </a:p>
          </p:txBody>
        </p:sp>
      </p:grpSp>
      <p:grpSp>
        <p:nvGrpSpPr>
          <p:cNvPr id="38" name="组合 37"/>
          <p:cNvGrpSpPr/>
          <p:nvPr/>
        </p:nvGrpSpPr>
        <p:grpSpPr>
          <a:xfrm>
            <a:off x="935170" y="4293096"/>
            <a:ext cx="2971800" cy="1847850"/>
            <a:chOff x="5029200" y="1447800"/>
            <a:chExt cx="2971800" cy="1847850"/>
          </a:xfrm>
        </p:grpSpPr>
        <p:sp>
          <p:nvSpPr>
            <p:cNvPr id="32" name="Text Box 40"/>
            <p:cNvSpPr txBox="1">
              <a:spLocks noChangeArrowheads="1"/>
            </p:cNvSpPr>
            <p:nvPr/>
          </p:nvSpPr>
          <p:spPr bwMode="auto">
            <a:xfrm>
              <a:off x="5029200" y="1981200"/>
              <a:ext cx="762000" cy="1025525"/>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b="1" dirty="0">
                  <a:ea typeface="微软雅黑" panose="020B0503020204020204" pitchFamily="34" charset="-122"/>
                </a:rPr>
                <a:t>营销</a:t>
              </a:r>
            </a:p>
            <a:p>
              <a:r>
                <a:rPr lang="zh-CN" altLang="en-US" sz="2000" b="1" dirty="0">
                  <a:ea typeface="微软雅黑" panose="020B0503020204020204" pitchFamily="34" charset="-122"/>
                </a:rPr>
                <a:t>组合</a:t>
              </a:r>
            </a:p>
            <a:p>
              <a:r>
                <a:rPr lang="zh-CN" altLang="en-US" sz="2000" b="1" dirty="0">
                  <a:ea typeface="微软雅黑" panose="020B0503020204020204" pitchFamily="34" charset="-122"/>
                </a:rPr>
                <a:t>方案</a:t>
              </a:r>
            </a:p>
          </p:txBody>
        </p:sp>
        <p:sp>
          <p:nvSpPr>
            <p:cNvPr id="33" name="Text Box 41"/>
            <p:cNvSpPr txBox="1">
              <a:spLocks noChangeArrowheads="1"/>
            </p:cNvSpPr>
            <p:nvPr/>
          </p:nvSpPr>
          <p:spPr bwMode="auto">
            <a:xfrm>
              <a:off x="6477000" y="1447800"/>
              <a:ext cx="15240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1</a:t>
              </a:r>
            </a:p>
          </p:txBody>
        </p:sp>
        <p:sp>
          <p:nvSpPr>
            <p:cNvPr id="34" name="Text Box 42"/>
            <p:cNvSpPr txBox="1">
              <a:spLocks noChangeArrowheads="1"/>
            </p:cNvSpPr>
            <p:nvPr/>
          </p:nvSpPr>
          <p:spPr bwMode="auto">
            <a:xfrm>
              <a:off x="6477000" y="1905000"/>
              <a:ext cx="15240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2</a:t>
              </a:r>
            </a:p>
          </p:txBody>
        </p:sp>
        <p:sp>
          <p:nvSpPr>
            <p:cNvPr id="35" name="Text Box 43"/>
            <p:cNvSpPr txBox="1">
              <a:spLocks noChangeArrowheads="1"/>
            </p:cNvSpPr>
            <p:nvPr/>
          </p:nvSpPr>
          <p:spPr bwMode="auto">
            <a:xfrm>
              <a:off x="6477000" y="2362200"/>
              <a:ext cx="15240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3</a:t>
              </a:r>
            </a:p>
          </p:txBody>
        </p:sp>
        <p:sp>
          <p:nvSpPr>
            <p:cNvPr id="36" name="Text Box 44"/>
            <p:cNvSpPr txBox="1">
              <a:spLocks noChangeArrowheads="1"/>
            </p:cNvSpPr>
            <p:nvPr/>
          </p:nvSpPr>
          <p:spPr bwMode="auto">
            <a:xfrm>
              <a:off x="6477000" y="2819400"/>
              <a:ext cx="1524000" cy="476250"/>
            </a:xfrm>
            <a:prstGeom prst="rect">
              <a:avLst/>
            </a:prstGeom>
            <a:noFill/>
            <a:ln w="19050">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ea typeface="微软雅黑" panose="020B0503020204020204" pitchFamily="34" charset="-122"/>
                </a:rPr>
                <a:t>子市场</a:t>
              </a:r>
              <a:r>
                <a:rPr lang="en-US" altLang="zh-CN" sz="2400" b="1" dirty="0">
                  <a:ea typeface="微软雅黑" panose="020B0503020204020204" pitchFamily="34" charset="-122"/>
                </a:rPr>
                <a:t>4</a:t>
              </a:r>
            </a:p>
          </p:txBody>
        </p:sp>
        <p:sp>
          <p:nvSpPr>
            <p:cNvPr id="37" name="Line 45"/>
            <p:cNvSpPr>
              <a:spLocks noChangeShapeType="1"/>
            </p:cNvSpPr>
            <p:nvPr/>
          </p:nvSpPr>
          <p:spPr bwMode="auto">
            <a:xfrm flipV="1">
              <a:off x="5791200" y="2133600"/>
              <a:ext cx="685800" cy="228600"/>
            </a:xfrm>
            <a:prstGeom prst="line">
              <a:avLst/>
            </a:prstGeom>
            <a:noFill/>
            <a:ln w="222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4685280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stretch>
            <a:fillRect/>
          </a:stretch>
        </p:blipFill>
        <p:spPr>
          <a:xfrm>
            <a:off x="725451" y="953510"/>
            <a:ext cx="8321266" cy="4995769"/>
          </a:xfrm>
          <a:prstGeom prst="rect">
            <a:avLst/>
          </a:prstGeom>
        </p:spPr>
      </p:pic>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3072063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dirty="0"/>
          </a:p>
        </p:txBody>
      </p:sp>
      <p:sp>
        <p:nvSpPr>
          <p:cNvPr id="5" name="标题 1"/>
          <p:cNvSpPr>
            <a:spLocks noGrp="1"/>
          </p:cNvSpPr>
          <p:nvPr>
            <p:ph type="title"/>
          </p:nvPr>
        </p:nvSpPr>
        <p:spPr>
          <a:xfrm>
            <a:off x="725452" y="870479"/>
            <a:ext cx="8097629" cy="515938"/>
          </a:xfrm>
        </p:spPr>
        <p:txBody>
          <a:bodyPr/>
          <a:lstStyle/>
          <a:p>
            <a:r>
              <a:rPr lang="en-US" altLang="zh-CN" dirty="0"/>
              <a:t>6.1  </a:t>
            </a:r>
            <a:r>
              <a:rPr lang="zh-CN" altLang="en-US" dirty="0"/>
              <a:t>汽车市场细分</a:t>
            </a:r>
          </a:p>
        </p:txBody>
      </p:sp>
      <p:sp>
        <p:nvSpPr>
          <p:cNvPr id="7" name="内容占位符 2"/>
          <p:cNvSpPr>
            <a:spLocks noGrp="1"/>
          </p:cNvSpPr>
          <p:nvPr>
            <p:ph idx="1"/>
          </p:nvPr>
        </p:nvSpPr>
        <p:spPr>
          <a:xfrm>
            <a:off x="728664" y="1661585"/>
            <a:ext cx="8034337" cy="4173803"/>
          </a:xfrm>
        </p:spPr>
        <p:txBody>
          <a:bodyPr/>
          <a:lstStyle/>
          <a:p>
            <a:pPr algn="just">
              <a:lnSpc>
                <a:spcPct val="150000"/>
              </a:lnSpc>
              <a:buClr>
                <a:srgbClr val="C00000"/>
              </a:buClr>
              <a:buSzPct val="80000"/>
              <a:buNone/>
            </a:pPr>
            <a:r>
              <a:rPr lang="en-US" altLang="zh-CN" sz="2400" dirty="0"/>
              <a:t>6.1.1</a:t>
            </a:r>
            <a:r>
              <a:rPr lang="zh-CN" altLang="en-US" sz="2400" dirty="0"/>
              <a:t>市场细分的定义和作用</a:t>
            </a:r>
          </a:p>
          <a:p>
            <a:pPr algn="just">
              <a:lnSpc>
                <a:spcPct val="150000"/>
              </a:lnSpc>
              <a:buClr>
                <a:srgbClr val="C00000"/>
              </a:buClr>
              <a:buSzPct val="80000"/>
              <a:buNone/>
            </a:pPr>
            <a:r>
              <a:rPr lang="en-US" altLang="zh-CN" sz="2400" dirty="0"/>
              <a:t>1.</a:t>
            </a:r>
            <a:r>
              <a:rPr lang="zh-CN" altLang="en-US" sz="2400" dirty="0"/>
              <a:t>市场细分的定义</a:t>
            </a:r>
          </a:p>
          <a:p>
            <a:pPr algn="just">
              <a:lnSpc>
                <a:spcPct val="150000"/>
              </a:lnSpc>
              <a:buClr>
                <a:srgbClr val="C00000"/>
              </a:buClr>
              <a:buSzPct val="80000"/>
              <a:buNone/>
            </a:pPr>
            <a:r>
              <a:rPr lang="zh-CN" altLang="en-US" sz="2400" dirty="0">
                <a:solidFill>
                  <a:srgbClr val="C00000"/>
                </a:solidFill>
              </a:rPr>
              <a:t>市场细分，</a:t>
            </a:r>
            <a:r>
              <a:rPr lang="zh-CN" altLang="en-US" sz="2400" dirty="0"/>
              <a:t>就是企业通过市场调研，根据</a:t>
            </a:r>
            <a:r>
              <a:rPr lang="zh-CN" altLang="en-US" sz="2400" dirty="0">
                <a:solidFill>
                  <a:srgbClr val="C00000"/>
                </a:solidFill>
              </a:rPr>
              <a:t>市场需求的多样性和购买者行为的差异性</a:t>
            </a:r>
            <a:r>
              <a:rPr lang="zh-CN" altLang="en-US" sz="2400" dirty="0"/>
              <a:t>，把某一产品的整体市场</a:t>
            </a:r>
            <a:r>
              <a:rPr lang="en-US" altLang="zh-CN" sz="2400" dirty="0"/>
              <a:t>(</a:t>
            </a:r>
            <a:r>
              <a:rPr lang="zh-CN" altLang="en-US" sz="2400" dirty="0"/>
              <a:t>即全部用户</a:t>
            </a:r>
            <a:r>
              <a:rPr lang="en-US" altLang="zh-CN" sz="2400" dirty="0"/>
              <a:t>)</a:t>
            </a:r>
            <a:r>
              <a:rPr lang="zh-CN" altLang="en-US" sz="2400" dirty="0"/>
              <a:t>划分为若干具有某种相似特征的用户群</a:t>
            </a:r>
            <a:r>
              <a:rPr lang="en-US" altLang="zh-CN" sz="2400" dirty="0"/>
              <a:t>(</a:t>
            </a:r>
            <a:r>
              <a:rPr lang="zh-CN" altLang="en-US" sz="2400" dirty="0"/>
              <a:t>细分市场</a:t>
            </a:r>
            <a:r>
              <a:rPr lang="en-US" altLang="zh-CN" sz="2400" dirty="0"/>
              <a:t>)</a:t>
            </a:r>
            <a:r>
              <a:rPr lang="zh-CN" altLang="en-US" sz="2400" dirty="0"/>
              <a:t>的过程。</a:t>
            </a:r>
            <a:endParaRPr lang="zh-CN" altLang="zh-CN" sz="2400" dirty="0"/>
          </a:p>
          <a:p>
            <a:pPr>
              <a:lnSpc>
                <a:spcPct val="100000"/>
              </a:lnSpc>
              <a:buClr>
                <a:srgbClr val="C00000"/>
              </a:buClr>
              <a:buSzPct val="80000"/>
              <a:buNone/>
            </a:pPr>
            <a:endParaRPr lang="en-US" altLang="zh-CN" dirty="0">
              <a:latin typeface="微软雅黑" panose="020B0503020204020204" pitchFamily="34" charset="-122"/>
            </a:endParaRPr>
          </a:p>
        </p:txBody>
      </p:sp>
    </p:spTree>
    <p:extLst>
      <p:ext uri="{BB962C8B-B14F-4D97-AF65-F5344CB8AC3E}">
        <p14:creationId xmlns:p14="http://schemas.microsoft.com/office/powerpoint/2010/main" val="895603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solidFill>
                  <a:srgbClr val="C00000"/>
                </a:solidFill>
              </a:rPr>
              <a:t>2.</a:t>
            </a:r>
            <a:r>
              <a:rPr lang="zh-CN" altLang="en-US" sz="2400" dirty="0">
                <a:solidFill>
                  <a:srgbClr val="C00000"/>
                </a:solidFill>
              </a:rPr>
              <a:t>确定目标市场策略应考虑的因素</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grpSp>
        <p:nvGrpSpPr>
          <p:cNvPr id="97" name="组合 96"/>
          <p:cNvGrpSpPr/>
          <p:nvPr/>
        </p:nvGrpSpPr>
        <p:grpSpPr>
          <a:xfrm>
            <a:off x="776517" y="2276872"/>
            <a:ext cx="7995497" cy="1697608"/>
            <a:chOff x="319088" y="2889250"/>
            <a:chExt cx="8442326" cy="1625600"/>
          </a:xfrm>
        </p:grpSpPr>
        <p:grpSp>
          <p:nvGrpSpPr>
            <p:cNvPr id="5" name="Group 87"/>
            <p:cNvGrpSpPr>
              <a:grpSpLocks/>
            </p:cNvGrpSpPr>
            <p:nvPr/>
          </p:nvGrpSpPr>
          <p:grpSpPr bwMode="auto">
            <a:xfrm>
              <a:off x="1658938" y="3189288"/>
              <a:ext cx="933450" cy="131762"/>
              <a:chOff x="2003" y="3439"/>
              <a:chExt cx="468" cy="244"/>
            </a:xfrm>
          </p:grpSpPr>
          <p:sp>
            <p:nvSpPr>
              <p:cNvPr id="6" name="Oval 88"/>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7" name="Rectangle 89"/>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8" name="Oval 90"/>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9" name="Oval 91"/>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10" name="Group 92"/>
            <p:cNvGrpSpPr>
              <a:grpSpLocks/>
            </p:cNvGrpSpPr>
            <p:nvPr/>
          </p:nvGrpSpPr>
          <p:grpSpPr bwMode="auto">
            <a:xfrm>
              <a:off x="3311525" y="3152775"/>
              <a:ext cx="931863" cy="131763"/>
              <a:chOff x="2003" y="3439"/>
              <a:chExt cx="468" cy="244"/>
            </a:xfrm>
          </p:grpSpPr>
          <p:sp>
            <p:nvSpPr>
              <p:cNvPr id="11" name="Oval 93"/>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2" name="Rectangle 94"/>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3" name="Oval 95"/>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4" name="Oval 96"/>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15" name="Group 97"/>
            <p:cNvGrpSpPr>
              <a:grpSpLocks/>
            </p:cNvGrpSpPr>
            <p:nvPr/>
          </p:nvGrpSpPr>
          <p:grpSpPr bwMode="auto">
            <a:xfrm>
              <a:off x="5003800" y="3116263"/>
              <a:ext cx="1219200" cy="131762"/>
              <a:chOff x="2003" y="3439"/>
              <a:chExt cx="468" cy="244"/>
            </a:xfrm>
          </p:grpSpPr>
          <p:sp>
            <p:nvSpPr>
              <p:cNvPr id="16" name="Oval 98"/>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7" name="Rectangle 99"/>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8" name="Oval 100"/>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9" name="Oval 101"/>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20" name="Group 102"/>
            <p:cNvGrpSpPr>
              <a:grpSpLocks/>
            </p:cNvGrpSpPr>
            <p:nvPr/>
          </p:nvGrpSpPr>
          <p:grpSpPr bwMode="auto">
            <a:xfrm>
              <a:off x="6877050" y="3152775"/>
              <a:ext cx="1219200" cy="131763"/>
              <a:chOff x="2003" y="3439"/>
              <a:chExt cx="468" cy="244"/>
            </a:xfrm>
          </p:grpSpPr>
          <p:sp>
            <p:nvSpPr>
              <p:cNvPr id="21" name="Oval 103"/>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2" name="Rectangle 104"/>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3" name="Oval 105"/>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4" name="Oval 106"/>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25" name="Group 108"/>
            <p:cNvGrpSpPr>
              <a:grpSpLocks/>
            </p:cNvGrpSpPr>
            <p:nvPr/>
          </p:nvGrpSpPr>
          <p:grpSpPr bwMode="auto">
            <a:xfrm>
              <a:off x="1622425" y="4330700"/>
              <a:ext cx="933450" cy="131763"/>
              <a:chOff x="2003" y="3439"/>
              <a:chExt cx="468" cy="244"/>
            </a:xfrm>
          </p:grpSpPr>
          <p:sp>
            <p:nvSpPr>
              <p:cNvPr id="26" name="Oval 109"/>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7" name="Rectangle 110"/>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8" name="Oval 111"/>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9" name="Oval 112"/>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30" name="Group 113"/>
            <p:cNvGrpSpPr>
              <a:grpSpLocks/>
            </p:cNvGrpSpPr>
            <p:nvPr/>
          </p:nvGrpSpPr>
          <p:grpSpPr bwMode="auto">
            <a:xfrm>
              <a:off x="3316288" y="4294188"/>
              <a:ext cx="931862" cy="131762"/>
              <a:chOff x="2003" y="3439"/>
              <a:chExt cx="468" cy="244"/>
            </a:xfrm>
          </p:grpSpPr>
          <p:sp>
            <p:nvSpPr>
              <p:cNvPr id="31" name="Oval 114"/>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32" name="Rectangle 115"/>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33" name="Oval 116"/>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34" name="Oval 117"/>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35" name="Group 118"/>
            <p:cNvGrpSpPr>
              <a:grpSpLocks/>
            </p:cNvGrpSpPr>
            <p:nvPr/>
          </p:nvGrpSpPr>
          <p:grpSpPr bwMode="auto">
            <a:xfrm>
              <a:off x="4895850" y="4257675"/>
              <a:ext cx="1219200" cy="131763"/>
              <a:chOff x="2003" y="3439"/>
              <a:chExt cx="468" cy="244"/>
            </a:xfrm>
          </p:grpSpPr>
          <p:sp>
            <p:nvSpPr>
              <p:cNvPr id="36" name="Oval 119"/>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37" name="Rectangle 120"/>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38" name="Oval 121"/>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39" name="Oval 122"/>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40" name="Group 123"/>
            <p:cNvGrpSpPr>
              <a:grpSpLocks/>
            </p:cNvGrpSpPr>
            <p:nvPr/>
          </p:nvGrpSpPr>
          <p:grpSpPr bwMode="auto">
            <a:xfrm>
              <a:off x="6551613" y="4294188"/>
              <a:ext cx="1219200" cy="131762"/>
              <a:chOff x="2003" y="3439"/>
              <a:chExt cx="468" cy="244"/>
            </a:xfrm>
          </p:grpSpPr>
          <p:sp>
            <p:nvSpPr>
              <p:cNvPr id="41" name="Oval 124"/>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42" name="Rectangle 125"/>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43" name="Oval 126"/>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44" name="Oval 127"/>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45" name="Group 46"/>
            <p:cNvGrpSpPr>
              <a:grpSpLocks/>
            </p:cNvGrpSpPr>
            <p:nvPr/>
          </p:nvGrpSpPr>
          <p:grpSpPr bwMode="auto">
            <a:xfrm>
              <a:off x="1658938" y="3189288"/>
              <a:ext cx="933450" cy="131762"/>
              <a:chOff x="2003" y="3439"/>
              <a:chExt cx="468" cy="244"/>
            </a:xfrm>
          </p:grpSpPr>
          <p:sp>
            <p:nvSpPr>
              <p:cNvPr id="46" name="Oval 47"/>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47" name="Rectangle 48"/>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48" name="Oval 49"/>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49" name="Oval 50"/>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50" name="Group 51"/>
            <p:cNvGrpSpPr>
              <a:grpSpLocks/>
            </p:cNvGrpSpPr>
            <p:nvPr/>
          </p:nvGrpSpPr>
          <p:grpSpPr bwMode="auto">
            <a:xfrm>
              <a:off x="3311525" y="3152775"/>
              <a:ext cx="931863" cy="131763"/>
              <a:chOff x="2003" y="3439"/>
              <a:chExt cx="468" cy="244"/>
            </a:xfrm>
          </p:grpSpPr>
          <p:sp>
            <p:nvSpPr>
              <p:cNvPr id="51" name="Oval 5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52" name="Rectangle 53"/>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53" name="Oval 54"/>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54" name="Oval 55"/>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55" name="Group 56"/>
            <p:cNvGrpSpPr>
              <a:grpSpLocks/>
            </p:cNvGrpSpPr>
            <p:nvPr/>
          </p:nvGrpSpPr>
          <p:grpSpPr bwMode="auto">
            <a:xfrm>
              <a:off x="5003800" y="3116263"/>
              <a:ext cx="1219200" cy="131762"/>
              <a:chOff x="2003" y="3439"/>
              <a:chExt cx="468" cy="244"/>
            </a:xfrm>
          </p:grpSpPr>
          <p:sp>
            <p:nvSpPr>
              <p:cNvPr id="56" name="Oval 57"/>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57" name="Rectangle 58"/>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58" name="Oval 59"/>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59" name="Oval 60"/>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grpSp>
          <p:nvGrpSpPr>
            <p:cNvPr id="60" name="Group 61"/>
            <p:cNvGrpSpPr>
              <a:grpSpLocks/>
            </p:cNvGrpSpPr>
            <p:nvPr/>
          </p:nvGrpSpPr>
          <p:grpSpPr bwMode="auto">
            <a:xfrm>
              <a:off x="6877050" y="3152775"/>
              <a:ext cx="1219200" cy="131763"/>
              <a:chOff x="2003" y="3439"/>
              <a:chExt cx="468" cy="244"/>
            </a:xfrm>
          </p:grpSpPr>
          <p:sp>
            <p:nvSpPr>
              <p:cNvPr id="61" name="Oval 6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62" name="Rectangle 63"/>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63" name="Oval 64"/>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64" name="Oval 65"/>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
          <p:nvSpPr>
            <p:cNvPr id="65" name="Rectangle 10"/>
            <p:cNvSpPr>
              <a:spLocks noChangeArrowheads="1"/>
            </p:cNvSpPr>
            <p:nvPr/>
          </p:nvSpPr>
          <p:spPr bwMode="gray">
            <a:xfrm rot="3419336">
              <a:off x="319088" y="3074988"/>
              <a:ext cx="1439862" cy="1439862"/>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contourClr>
                <a:schemeClr val="hlink"/>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dirty="0">
                <a:ea typeface="微软雅黑" panose="020B0503020204020204" pitchFamily="34" charset="-122"/>
              </a:endParaRPr>
            </a:p>
          </p:txBody>
        </p:sp>
        <p:grpSp>
          <p:nvGrpSpPr>
            <p:cNvPr id="66" name="Group 11"/>
            <p:cNvGrpSpPr>
              <a:grpSpLocks/>
            </p:cNvGrpSpPr>
            <p:nvPr/>
          </p:nvGrpSpPr>
          <p:grpSpPr bwMode="auto">
            <a:xfrm>
              <a:off x="1658938" y="3189288"/>
              <a:ext cx="933450" cy="131762"/>
              <a:chOff x="2003" y="3439"/>
              <a:chExt cx="468" cy="244"/>
            </a:xfrm>
          </p:grpSpPr>
          <p:sp>
            <p:nvSpPr>
              <p:cNvPr id="67" name="Oval 12"/>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68" name="Rectangle 13"/>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69" name="Oval 14"/>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70" name="Oval 15"/>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
          <p:nvSpPr>
            <p:cNvPr id="71" name="Rectangle 16"/>
            <p:cNvSpPr>
              <a:spLocks noChangeArrowheads="1"/>
            </p:cNvSpPr>
            <p:nvPr/>
          </p:nvSpPr>
          <p:spPr bwMode="gray">
            <a:xfrm rot="3419336">
              <a:off x="2041525" y="3006725"/>
              <a:ext cx="1439863" cy="1439863"/>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dirty="0">
                <a:ea typeface="微软雅黑" panose="020B0503020204020204" pitchFamily="34" charset="-122"/>
              </a:endParaRPr>
            </a:p>
          </p:txBody>
        </p:sp>
        <p:grpSp>
          <p:nvGrpSpPr>
            <p:cNvPr id="72" name="Group 17"/>
            <p:cNvGrpSpPr>
              <a:grpSpLocks/>
            </p:cNvGrpSpPr>
            <p:nvPr/>
          </p:nvGrpSpPr>
          <p:grpSpPr bwMode="auto">
            <a:xfrm>
              <a:off x="3311525" y="3152775"/>
              <a:ext cx="931863" cy="131763"/>
              <a:chOff x="2003" y="3439"/>
              <a:chExt cx="468" cy="244"/>
            </a:xfrm>
          </p:grpSpPr>
          <p:sp>
            <p:nvSpPr>
              <p:cNvPr id="73" name="Oval 18"/>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74" name="Rectangle 19"/>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75" name="Oval 20"/>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76" name="Oval 21"/>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
          <p:nvSpPr>
            <p:cNvPr id="77" name="Rectangle 22"/>
            <p:cNvSpPr>
              <a:spLocks noChangeArrowheads="1"/>
            </p:cNvSpPr>
            <p:nvPr/>
          </p:nvSpPr>
          <p:spPr bwMode="gray">
            <a:xfrm rot="3419336">
              <a:off x="3703638" y="2925763"/>
              <a:ext cx="1439862" cy="1439862"/>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contourClr>
                <a:schemeClr val="hlink"/>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dirty="0">
                <a:ea typeface="微软雅黑" panose="020B0503020204020204" pitchFamily="34" charset="-122"/>
              </a:endParaRPr>
            </a:p>
          </p:txBody>
        </p:sp>
        <p:grpSp>
          <p:nvGrpSpPr>
            <p:cNvPr id="78" name="Group 23"/>
            <p:cNvGrpSpPr>
              <a:grpSpLocks/>
            </p:cNvGrpSpPr>
            <p:nvPr/>
          </p:nvGrpSpPr>
          <p:grpSpPr bwMode="auto">
            <a:xfrm>
              <a:off x="5003800" y="3116263"/>
              <a:ext cx="1219200" cy="131762"/>
              <a:chOff x="2003" y="3439"/>
              <a:chExt cx="468" cy="244"/>
            </a:xfrm>
          </p:grpSpPr>
          <p:sp>
            <p:nvSpPr>
              <p:cNvPr id="79" name="Oval 24"/>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80" name="Rectangle 25"/>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81" name="Oval 26"/>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82" name="Oval 27"/>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
          <p:nvSpPr>
            <p:cNvPr id="83" name="Rectangle 28"/>
            <p:cNvSpPr>
              <a:spLocks noChangeArrowheads="1"/>
            </p:cNvSpPr>
            <p:nvPr/>
          </p:nvSpPr>
          <p:spPr bwMode="gray">
            <a:xfrm rot="3419336">
              <a:off x="5432426" y="2925762"/>
              <a:ext cx="1439862" cy="1439863"/>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dirty="0">
                <a:ea typeface="微软雅黑" panose="020B0503020204020204" pitchFamily="34" charset="-122"/>
              </a:endParaRPr>
            </a:p>
          </p:txBody>
        </p:sp>
        <p:sp>
          <p:nvSpPr>
            <p:cNvPr id="84" name="Rectangle 30"/>
            <p:cNvSpPr>
              <a:spLocks noChangeArrowheads="1"/>
            </p:cNvSpPr>
            <p:nvPr/>
          </p:nvSpPr>
          <p:spPr bwMode="gray">
            <a:xfrm>
              <a:off x="2027349" y="3281298"/>
              <a:ext cx="1619216" cy="114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市场的差异性及市场规模</a:t>
              </a:r>
            </a:p>
          </p:txBody>
        </p:sp>
        <p:sp>
          <p:nvSpPr>
            <p:cNvPr id="85" name="Rectangle 31"/>
            <p:cNvSpPr>
              <a:spLocks noChangeArrowheads="1"/>
            </p:cNvSpPr>
            <p:nvPr/>
          </p:nvSpPr>
          <p:spPr bwMode="gray">
            <a:xfrm>
              <a:off x="3792644" y="3281298"/>
              <a:ext cx="1656773" cy="795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产品的差异性</a:t>
              </a:r>
            </a:p>
          </p:txBody>
        </p:sp>
        <p:sp>
          <p:nvSpPr>
            <p:cNvPr id="86" name="Rectangle 32"/>
            <p:cNvSpPr>
              <a:spLocks noChangeArrowheads="1"/>
            </p:cNvSpPr>
            <p:nvPr/>
          </p:nvSpPr>
          <p:spPr bwMode="gray">
            <a:xfrm>
              <a:off x="5459512" y="3188119"/>
              <a:ext cx="1583123" cy="114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产品所处的生命周期阶段</a:t>
              </a:r>
            </a:p>
          </p:txBody>
        </p:sp>
        <p:grpSp>
          <p:nvGrpSpPr>
            <p:cNvPr id="87" name="Group 38"/>
            <p:cNvGrpSpPr>
              <a:grpSpLocks/>
            </p:cNvGrpSpPr>
            <p:nvPr/>
          </p:nvGrpSpPr>
          <p:grpSpPr bwMode="auto">
            <a:xfrm>
              <a:off x="6877050" y="3152775"/>
              <a:ext cx="1219200" cy="131763"/>
              <a:chOff x="2003" y="3439"/>
              <a:chExt cx="468" cy="244"/>
            </a:xfrm>
          </p:grpSpPr>
          <p:sp>
            <p:nvSpPr>
              <p:cNvPr id="88" name="Oval 39"/>
              <p:cNvSpPr>
                <a:spLocks noChangeArrowheads="1"/>
              </p:cNvSpPr>
              <p:nvPr/>
            </p:nvSpPr>
            <p:spPr bwMode="gray">
              <a:xfrm>
                <a:off x="2003" y="3439"/>
                <a:ext cx="79" cy="242"/>
              </a:xfrm>
              <a:prstGeom prst="ellipse">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89" name="Rectangle 40"/>
              <p:cNvSpPr>
                <a:spLocks noChangeArrowheads="1"/>
              </p:cNvSpPr>
              <p:nvPr/>
            </p:nvSpPr>
            <p:spPr bwMode="gray">
              <a:xfrm>
                <a:off x="2048" y="3441"/>
                <a:ext cx="388" cy="242"/>
              </a:xfrm>
              <a:prstGeom prst="rect">
                <a:avLst/>
              </a:prstGeom>
              <a:gradFill rotWithShape="0">
                <a:gsLst>
                  <a:gs pos="0">
                    <a:srgbClr val="FFFFFF">
                      <a:gamma/>
                      <a:shade val="46275"/>
                      <a:invGamma/>
                    </a:srgbClr>
                  </a:gs>
                  <a:gs pos="50000">
                    <a:srgbClr val="FFFFFF"/>
                  </a:gs>
                  <a:gs pos="100000">
                    <a:srgbClr val="FFFFFF">
                      <a:gamma/>
                      <a:shade val="46275"/>
                      <a:invGamma/>
                    </a:srgb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90" name="Oval 41"/>
              <p:cNvSpPr>
                <a:spLocks noChangeArrowheads="1"/>
              </p:cNvSpPr>
              <p:nvPr/>
            </p:nvSpPr>
            <p:spPr bwMode="gray">
              <a:xfrm>
                <a:off x="2400" y="3443"/>
                <a:ext cx="71" cy="234"/>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91" name="Oval 42"/>
              <p:cNvSpPr>
                <a:spLocks noChangeArrowheads="1"/>
              </p:cNvSpPr>
              <p:nvPr/>
            </p:nvSpPr>
            <p:spPr bwMode="gray">
              <a:xfrm>
                <a:off x="2438" y="3519"/>
                <a:ext cx="20" cy="69"/>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
          <p:nvSpPr>
            <p:cNvPr id="92" name="Rectangle 37"/>
            <p:cNvSpPr>
              <a:spLocks noChangeArrowheads="1"/>
            </p:cNvSpPr>
            <p:nvPr/>
          </p:nvSpPr>
          <p:spPr bwMode="gray">
            <a:xfrm rot="3419336">
              <a:off x="7177087" y="2889251"/>
              <a:ext cx="1439863" cy="1439862"/>
            </a:xfrm>
            <a:prstGeom prst="rect">
              <a:avLst/>
            </a:prstGeom>
            <a:solidFill>
              <a:schemeClr val="hlink"/>
            </a:soli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contourClr>
                <a:schemeClr val="hlink"/>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zh-CN" altLang="en-US" dirty="0">
                <a:ea typeface="微软雅黑" panose="020B0503020204020204" pitchFamily="34" charset="-122"/>
              </a:endParaRPr>
            </a:p>
          </p:txBody>
        </p:sp>
        <p:sp>
          <p:nvSpPr>
            <p:cNvPr id="93" name="Rectangle 43"/>
            <p:cNvSpPr>
              <a:spLocks noChangeArrowheads="1"/>
            </p:cNvSpPr>
            <p:nvPr/>
          </p:nvSpPr>
          <p:spPr bwMode="gray">
            <a:xfrm>
              <a:off x="7092950" y="324961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dirty="0">
                <a:solidFill>
                  <a:schemeClr val="bg1"/>
                </a:solidFill>
                <a:latin typeface="楷体_GB2312" charset="-122"/>
                <a:ea typeface="楷体_GB2312" charset="-122"/>
              </a:endParaRPr>
            </a:p>
          </p:txBody>
        </p:sp>
        <p:sp>
          <p:nvSpPr>
            <p:cNvPr id="94" name="Rectangle 44"/>
            <p:cNvSpPr>
              <a:spLocks noChangeArrowheads="1"/>
            </p:cNvSpPr>
            <p:nvPr/>
          </p:nvSpPr>
          <p:spPr bwMode="gray">
            <a:xfrm>
              <a:off x="509832" y="3344949"/>
              <a:ext cx="1316038" cy="795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企业的实力</a:t>
              </a:r>
            </a:p>
          </p:txBody>
        </p:sp>
        <p:sp>
          <p:nvSpPr>
            <p:cNvPr id="95" name="Rectangle 66"/>
            <p:cNvSpPr>
              <a:spLocks noChangeArrowheads="1"/>
            </p:cNvSpPr>
            <p:nvPr/>
          </p:nvSpPr>
          <p:spPr bwMode="gray">
            <a:xfrm>
              <a:off x="7092950" y="324961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dirty="0">
                <a:solidFill>
                  <a:schemeClr val="bg1"/>
                </a:solidFill>
                <a:latin typeface="楷体_GB2312" charset="-122"/>
                <a:ea typeface="楷体_GB2312" charset="-122"/>
              </a:endParaRPr>
            </a:p>
          </p:txBody>
        </p:sp>
        <p:sp>
          <p:nvSpPr>
            <p:cNvPr id="96" name="Rectangle 107"/>
            <p:cNvSpPr>
              <a:spLocks noChangeArrowheads="1"/>
            </p:cNvSpPr>
            <p:nvPr/>
          </p:nvSpPr>
          <p:spPr bwMode="gray">
            <a:xfrm>
              <a:off x="7224487" y="3226602"/>
              <a:ext cx="1536927" cy="1149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zh-CN" altLang="en-US" sz="2400" dirty="0">
                  <a:solidFill>
                    <a:schemeClr val="bg1"/>
                  </a:solidFill>
                  <a:latin typeface="微软雅黑" panose="020B0503020204020204" pitchFamily="34" charset="-122"/>
                  <a:ea typeface="微软雅黑" panose="020B0503020204020204" pitchFamily="34" charset="-122"/>
                </a:rPr>
                <a:t>竞争对手的营销策略</a:t>
              </a:r>
            </a:p>
          </p:txBody>
        </p:sp>
      </p:grpSp>
    </p:spTree>
    <p:extLst>
      <p:ext uri="{BB962C8B-B14F-4D97-AF65-F5344CB8AC3E}">
        <p14:creationId xmlns:p14="http://schemas.microsoft.com/office/powerpoint/2010/main" val="7369817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6.3  </a:t>
            </a:r>
            <a:r>
              <a:rPr lang="zh-CN" altLang="en-US" dirty="0"/>
              <a:t>市场定位</a:t>
            </a:r>
          </a:p>
        </p:txBody>
      </p:sp>
      <p:sp>
        <p:nvSpPr>
          <p:cNvPr id="3" name="内容占位符 2"/>
          <p:cNvSpPr>
            <a:spLocks noGrp="1"/>
          </p:cNvSpPr>
          <p:nvPr>
            <p:ph idx="1"/>
          </p:nvPr>
        </p:nvSpPr>
        <p:spPr/>
        <p:txBody>
          <a:bodyPr/>
          <a:lstStyle/>
          <a:p>
            <a:pPr marL="342900" lvl="0" indent="-342900">
              <a:lnSpc>
                <a:spcPct val="90000"/>
              </a:lnSpc>
              <a:spcBef>
                <a:spcPct val="20000"/>
              </a:spcBef>
              <a:spcAft>
                <a:spcPct val="0"/>
              </a:spcAft>
              <a:tabLst/>
            </a:pPr>
            <a:r>
              <a:rPr kumimoji="1" lang="zh-CN" altLang="en-US" sz="2800" b="1" kern="1200" dirty="0">
                <a:solidFill>
                  <a:srgbClr val="3333CC"/>
                </a:solidFill>
              </a:rPr>
              <a:t>市场定位的由来</a:t>
            </a:r>
          </a:p>
          <a:p>
            <a:pPr marL="342900" lvl="0" indent="-342900">
              <a:lnSpc>
                <a:spcPct val="110000"/>
              </a:lnSpc>
              <a:spcBef>
                <a:spcPct val="20000"/>
              </a:spcBef>
              <a:spcAft>
                <a:spcPct val="0"/>
              </a:spcAft>
              <a:tabLst/>
            </a:pPr>
            <a:r>
              <a:rPr kumimoji="1" lang="zh-CN" altLang="en-US" sz="2400" kern="1200" dirty="0">
                <a:solidFill>
                  <a:srgbClr val="C00000"/>
                </a:solidFill>
                <a:latin typeface="微软雅黑" panose="020B0503020204020204" pitchFamily="34" charset="-122"/>
              </a:rPr>
              <a:t>定位营销，</a:t>
            </a:r>
            <a:r>
              <a:rPr kumimoji="1" lang="zh-CN" altLang="en-US" sz="2400" kern="1200" dirty="0">
                <a:latin typeface="微软雅黑" panose="020B0503020204020204" pitchFamily="34" charset="-122"/>
              </a:rPr>
              <a:t>是从上世纪七十年代在美国兴起，里斯和特劳特两位大师的经典名著</a:t>
            </a:r>
            <a:r>
              <a:rPr kumimoji="1" lang="en-US" altLang="zh-CN" sz="2400" kern="1200" dirty="0">
                <a:latin typeface="微软雅黑" panose="020B0503020204020204" pitchFamily="34" charset="-122"/>
              </a:rPr>
              <a:t>《</a:t>
            </a:r>
            <a:r>
              <a:rPr kumimoji="1" lang="zh-CN" altLang="en-US" sz="2400" kern="1200" dirty="0">
                <a:latin typeface="微软雅黑" panose="020B0503020204020204" pitchFamily="34" charset="-122"/>
              </a:rPr>
              <a:t>定位</a:t>
            </a:r>
            <a:r>
              <a:rPr kumimoji="1" lang="en-US" altLang="zh-CN" sz="2400" kern="1200" dirty="0">
                <a:latin typeface="微软雅黑" panose="020B0503020204020204" pitchFamily="34" charset="-122"/>
              </a:rPr>
              <a:t>》</a:t>
            </a:r>
            <a:r>
              <a:rPr kumimoji="1" lang="zh-CN" altLang="en-US" sz="2400" kern="1200" dirty="0">
                <a:latin typeface="微软雅黑" panose="020B0503020204020204" pitchFamily="34" charset="-122"/>
              </a:rPr>
              <a:t>横空出世，新世纪以此基础上又出了</a:t>
            </a:r>
            <a:r>
              <a:rPr kumimoji="1" lang="en-US" altLang="zh-CN" sz="2400" kern="1200" dirty="0">
                <a:latin typeface="微软雅黑" panose="020B0503020204020204" pitchFamily="34" charset="-122"/>
              </a:rPr>
              <a:t>《</a:t>
            </a:r>
            <a:r>
              <a:rPr kumimoji="1" lang="zh-CN" altLang="en-US" sz="2400" kern="1200" dirty="0">
                <a:latin typeface="微软雅黑" panose="020B0503020204020204" pitchFamily="34" charset="-122"/>
              </a:rPr>
              <a:t>新定位</a:t>
            </a:r>
            <a:r>
              <a:rPr kumimoji="1" lang="en-US" altLang="zh-CN" sz="2400" kern="1200" dirty="0">
                <a:latin typeface="微软雅黑" panose="020B0503020204020204" pitchFamily="34" charset="-122"/>
              </a:rPr>
              <a:t>》</a:t>
            </a:r>
            <a:r>
              <a:rPr kumimoji="1" lang="zh-CN" altLang="en-US" sz="2400" kern="1200" dirty="0">
                <a:latin typeface="微软雅黑" panose="020B0503020204020204" pitchFamily="34" charset="-122"/>
              </a:rPr>
              <a:t>，</a:t>
            </a:r>
            <a:r>
              <a:rPr kumimoji="1" lang="zh-CN" altLang="en-US" sz="2400" kern="1200" dirty="0">
                <a:solidFill>
                  <a:srgbClr val="C00000"/>
                </a:solidFill>
                <a:latin typeface="微软雅黑" panose="020B0503020204020204" pitchFamily="34" charset="-122"/>
              </a:rPr>
              <a:t>定位的核心思想是使企业在顾客的头脑里占有一席之地，与众不同。</a:t>
            </a:r>
            <a:endParaRPr kumimoji="1" lang="en-US" altLang="zh-CN" sz="2400" kern="1200" dirty="0">
              <a:solidFill>
                <a:srgbClr val="C00000"/>
              </a:solidFill>
              <a:latin typeface="微软雅黑" panose="020B0503020204020204" pitchFamily="34" charset="-122"/>
            </a:endParaRPr>
          </a:p>
          <a:p>
            <a:pPr marL="342900" lvl="0" indent="-342900">
              <a:lnSpc>
                <a:spcPct val="110000"/>
              </a:lnSpc>
              <a:spcBef>
                <a:spcPct val="20000"/>
              </a:spcBef>
              <a:spcAft>
                <a:spcPct val="0"/>
              </a:spcAft>
              <a:tabLst/>
            </a:pPr>
            <a:r>
              <a:rPr kumimoji="1" lang="zh-CN" altLang="en-US" sz="2400" kern="1200" dirty="0">
                <a:latin typeface="微软雅黑" panose="020B0503020204020204" pitchFamily="34" charset="-122"/>
              </a:rPr>
              <a:t>如今，定位已经成为一种系统的营销理论和操作组合，细分市场、切割市场，明确挑战者和防守者的身份，以此还派生出插位思想。</a:t>
            </a:r>
          </a:p>
          <a:p>
            <a:pPr marL="342900" lvl="0" indent="-342900">
              <a:lnSpc>
                <a:spcPct val="110000"/>
              </a:lnSpc>
              <a:spcBef>
                <a:spcPct val="20000"/>
              </a:spcBef>
              <a:spcAft>
                <a:spcPct val="0"/>
              </a:spcAft>
              <a:tabLst/>
            </a:pPr>
            <a:r>
              <a:rPr kumimoji="1" lang="zh-CN" altLang="en-US" sz="2400" kern="1200" dirty="0">
                <a:latin typeface="微软雅黑" panose="020B0503020204020204" pitchFamily="34" charset="-122"/>
              </a:rPr>
              <a:t>市场定位实质上是一种竞争战略。</a:t>
            </a:r>
            <a:r>
              <a:rPr kumimoji="1" lang="zh-CN" altLang="en-US" sz="2400" kern="1200" dirty="0">
                <a:solidFill>
                  <a:srgbClr val="C00000"/>
                </a:solidFill>
                <a:latin typeface="微软雅黑" panose="020B0503020204020204" pitchFamily="34" charset="-122"/>
              </a:rPr>
              <a:t>市场定位不能只考虑竞争对手的定位，而忽略消费者的需求，因目标客户需求而制定的市场定位才是有效的 。 </a:t>
            </a: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8561581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2400" dirty="0"/>
              <a:t>6.3.1</a:t>
            </a:r>
            <a:r>
              <a:rPr lang="zh-CN" altLang="en-US" sz="2400" dirty="0"/>
              <a:t>市场定位的定义</a:t>
            </a:r>
          </a:p>
          <a:p>
            <a:pPr lvl="0">
              <a:lnSpc>
                <a:spcPct val="120000"/>
              </a:lnSpc>
            </a:pPr>
            <a:r>
              <a:rPr lang="zh-CN" altLang="en-US" sz="2400" dirty="0">
                <a:solidFill>
                  <a:srgbClr val="C00000"/>
                </a:solidFill>
              </a:rPr>
              <a:t>市场定位就是企业根据竞争者现有产品在市场上所处的地位，考虑自己以何种产品形象和企业形象出现，并把这种形象生动地传递给目标用户，给目标用户留下深刻的印象，为产品确立恰当的市场位置。</a:t>
            </a:r>
            <a:endParaRPr lang="en-US" altLang="zh-CN" sz="2400" dirty="0">
              <a:solidFill>
                <a:srgbClr val="C00000"/>
              </a:solidFill>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sp>
        <p:nvSpPr>
          <p:cNvPr id="5" name="Text Box 7"/>
          <p:cNvSpPr txBox="1">
            <a:spLocks noChangeArrowheads="1"/>
          </p:cNvSpPr>
          <p:nvPr/>
        </p:nvSpPr>
        <p:spPr bwMode="auto">
          <a:xfrm>
            <a:off x="899592" y="3861048"/>
            <a:ext cx="7128792" cy="2123658"/>
          </a:xfrm>
          <a:prstGeom prst="rect">
            <a:avLst/>
          </a:prstGeom>
          <a:noFill/>
          <a:ln w="19050">
            <a:solidFill>
              <a:srgbClr val="80808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400" b="1" dirty="0">
                <a:ea typeface="微软雅黑" panose="020B0503020204020204" pitchFamily="34" charset="-122"/>
              </a:rPr>
              <a:t>市场定位的作用</a:t>
            </a:r>
            <a:r>
              <a:rPr lang="zh-CN" altLang="en-US" sz="2400" dirty="0">
                <a:ea typeface="微软雅黑" panose="020B0503020204020204" pitchFamily="34" charset="-122"/>
              </a:rPr>
              <a:t>：</a:t>
            </a:r>
          </a:p>
          <a:p>
            <a:pPr>
              <a:spcBef>
                <a:spcPct val="50000"/>
              </a:spcBef>
              <a:buFont typeface="Wingdings" panose="05000000000000000000" pitchFamily="2" charset="2"/>
              <a:buChar char="ü"/>
            </a:pPr>
            <a:r>
              <a:rPr lang="zh-CN" altLang="en-US" sz="2400" b="1" dirty="0">
                <a:solidFill>
                  <a:schemeClr val="accent1"/>
                </a:solidFill>
                <a:latin typeface="楷体_GB2312" charset="-122"/>
                <a:ea typeface="楷体_GB2312" charset="-122"/>
              </a:rPr>
              <a:t>定位能创造差异 </a:t>
            </a:r>
          </a:p>
          <a:p>
            <a:pPr>
              <a:spcBef>
                <a:spcPct val="50000"/>
              </a:spcBef>
              <a:buFont typeface="Wingdings" panose="05000000000000000000" pitchFamily="2" charset="2"/>
              <a:buChar char="ü"/>
            </a:pPr>
            <a:r>
              <a:rPr lang="zh-CN" altLang="en-US" sz="2400" b="1" dirty="0">
                <a:solidFill>
                  <a:schemeClr val="accent1"/>
                </a:solidFill>
                <a:latin typeface="楷体_GB2312" charset="-122"/>
                <a:ea typeface="楷体_GB2312" charset="-122"/>
              </a:rPr>
              <a:t>定位能让企业更好地满足消费者需求 </a:t>
            </a:r>
          </a:p>
          <a:p>
            <a:pPr>
              <a:spcBef>
                <a:spcPct val="50000"/>
              </a:spcBef>
              <a:buFont typeface="Wingdings" panose="05000000000000000000" pitchFamily="2" charset="2"/>
              <a:buChar char="ü"/>
            </a:pPr>
            <a:r>
              <a:rPr lang="zh-CN" altLang="en-US" sz="2400" b="1" dirty="0">
                <a:solidFill>
                  <a:schemeClr val="accent1"/>
                </a:solidFill>
                <a:latin typeface="楷体_GB2312" charset="-122"/>
                <a:ea typeface="楷体_GB2312" charset="-122"/>
              </a:rPr>
              <a:t>定位能形成竞争优势</a:t>
            </a:r>
            <a:r>
              <a:rPr lang="zh-CN" altLang="en-US" sz="2400" b="1" dirty="0">
                <a:ea typeface="微软雅黑" panose="020B0503020204020204" pitchFamily="34" charset="-122"/>
              </a:rPr>
              <a:t> </a:t>
            </a:r>
          </a:p>
        </p:txBody>
      </p:sp>
    </p:spTree>
    <p:extLst>
      <p:ext uri="{BB962C8B-B14F-4D97-AF65-F5344CB8AC3E}">
        <p14:creationId xmlns:p14="http://schemas.microsoft.com/office/powerpoint/2010/main" val="10215166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358775"/>
            <a:ext cx="8034337" cy="5957890"/>
          </a:xfrm>
        </p:spPr>
        <p:txBody>
          <a:bodyPr/>
          <a:lstStyle/>
          <a:p>
            <a:pPr>
              <a:lnSpc>
                <a:spcPct val="120000"/>
              </a:lnSpc>
            </a:pPr>
            <a:r>
              <a:rPr lang="en-US" altLang="zh-CN" sz="2400" dirty="0"/>
              <a:t>6.3.2</a:t>
            </a:r>
            <a:r>
              <a:rPr lang="zh-CN" altLang="en-US" sz="2400" dirty="0"/>
              <a:t>市场定位的原则和指标</a:t>
            </a:r>
          </a:p>
          <a:p>
            <a:pPr>
              <a:lnSpc>
                <a:spcPct val="120000"/>
              </a:lnSpc>
            </a:pPr>
            <a:r>
              <a:rPr lang="en-US" altLang="zh-CN" sz="2400" dirty="0"/>
              <a:t>1.</a:t>
            </a:r>
            <a:r>
              <a:rPr lang="zh-CN" altLang="en-US" sz="2400" dirty="0"/>
              <a:t>市场定位的原则</a:t>
            </a:r>
            <a:endParaRPr lang="en-US" altLang="zh-CN" sz="2400" dirty="0"/>
          </a:p>
          <a:p>
            <a:pPr lvl="1">
              <a:lnSpc>
                <a:spcPct val="120000"/>
              </a:lnSpc>
            </a:pPr>
            <a:r>
              <a:rPr lang="zh-CN" altLang="zh-CN" sz="2400" dirty="0">
                <a:latin typeface="微软雅黑" panose="020B0503020204020204" pitchFamily="34" charset="-122"/>
                <a:ea typeface="微软雅黑" panose="020B0503020204020204" pitchFamily="34" charset="-122"/>
              </a:rPr>
              <a:t>是与</a:t>
            </a:r>
            <a:r>
              <a:rPr lang="zh-CN" altLang="zh-CN" sz="2400" dirty="0">
                <a:solidFill>
                  <a:srgbClr val="C00000"/>
                </a:solidFill>
                <a:latin typeface="微软雅黑" panose="020B0503020204020204" pitchFamily="34" charset="-122"/>
                <a:ea typeface="微软雅黑" panose="020B0503020204020204" pitchFamily="34" charset="-122"/>
              </a:rPr>
              <a:t>竞争对手针锋相对</a:t>
            </a:r>
            <a:r>
              <a:rPr lang="zh-CN" altLang="zh-CN" sz="2400" dirty="0">
                <a:latin typeface="微软雅黑" panose="020B0503020204020204" pitchFamily="34" charset="-122"/>
                <a:ea typeface="微软雅黑" panose="020B0503020204020204" pitchFamily="34" charset="-122"/>
              </a:rPr>
              <a:t>，把自己的产品定位在与竞争对手相似的位置上；</a:t>
            </a:r>
            <a:endParaRPr lang="en-US" altLang="zh-CN" sz="2400" dirty="0">
              <a:latin typeface="微软雅黑" panose="020B0503020204020204" pitchFamily="34" charset="-122"/>
              <a:ea typeface="微软雅黑" panose="020B0503020204020204" pitchFamily="34" charset="-122"/>
            </a:endParaRPr>
          </a:p>
          <a:p>
            <a:pPr lvl="1">
              <a:lnSpc>
                <a:spcPct val="120000"/>
              </a:lnSpc>
            </a:pPr>
            <a:r>
              <a:rPr lang="zh-CN" altLang="zh-CN" sz="2400" dirty="0">
                <a:latin typeface="微软雅黑" panose="020B0503020204020204" pitchFamily="34" charset="-122"/>
                <a:ea typeface="微软雅黑" panose="020B0503020204020204" pitchFamily="34" charset="-122"/>
              </a:rPr>
              <a:t>还是虽然与竞争对手争夺同一细分市场，但是将产品定位在与竞争对手完全不同的位置上，以</a:t>
            </a:r>
            <a:r>
              <a:rPr lang="zh-CN" altLang="zh-CN" sz="2400" dirty="0">
                <a:solidFill>
                  <a:srgbClr val="C00000"/>
                </a:solidFill>
                <a:latin typeface="微软雅黑" panose="020B0503020204020204" pitchFamily="34" charset="-122"/>
                <a:ea typeface="微软雅黑" panose="020B0503020204020204" pitchFamily="34" charset="-122"/>
              </a:rPr>
              <a:t>避免与竞争对手的正面碰撞。</a:t>
            </a:r>
            <a:endParaRPr lang="en-US" altLang="zh-CN" sz="2400" dirty="0">
              <a:solidFill>
                <a:srgbClr val="C00000"/>
              </a:solidFill>
              <a:latin typeface="微软雅黑" panose="020B0503020204020204" pitchFamily="34" charset="-122"/>
              <a:ea typeface="微软雅黑" panose="020B0503020204020204" pitchFamily="34" charset="-122"/>
            </a:endParaRPr>
          </a:p>
          <a:p>
            <a:pPr lvl="1"/>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spTree>
    <p:extLst>
      <p:ext uri="{BB962C8B-B14F-4D97-AF65-F5344CB8AC3E}">
        <p14:creationId xmlns:p14="http://schemas.microsoft.com/office/powerpoint/2010/main" val="38947846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476672"/>
            <a:ext cx="8034337" cy="5008564"/>
          </a:xfrm>
        </p:spPr>
        <p:txBody>
          <a:bodyPr/>
          <a:lstStyle/>
          <a:p>
            <a:pPr marL="0" indent="0">
              <a:lnSpc>
                <a:spcPct val="150000"/>
              </a:lnSpc>
              <a:spcAft>
                <a:spcPts val="0"/>
              </a:spcAft>
              <a:buNone/>
            </a:pPr>
            <a:r>
              <a:rPr lang="zh-CN" altLang="en-US" sz="3200" b="1" dirty="0">
                <a:solidFill>
                  <a:srgbClr val="0070C0"/>
                </a:solidFill>
                <a:latin typeface="隶书" panose="02010509060101010101" pitchFamily="49" charset="-122"/>
                <a:ea typeface="隶书" panose="02010509060101010101" pitchFamily="49" charset="-122"/>
              </a:rPr>
              <a:t>有效的差异化</a:t>
            </a:r>
            <a:endParaRPr lang="en-US" altLang="zh-CN" sz="3200" b="1" dirty="0">
              <a:solidFill>
                <a:srgbClr val="0070C0"/>
              </a:solidFill>
              <a:latin typeface="隶书" panose="02010509060101010101" pitchFamily="49" charset="-122"/>
              <a:ea typeface="隶书" panose="02010509060101010101" pitchFamily="49" charset="-122"/>
            </a:endParaRP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重要性</a:t>
            </a:r>
            <a:r>
              <a:rPr lang="en-US" altLang="zh-CN" sz="2400" dirty="0">
                <a:latin typeface="微软雅黑" panose="020B0503020204020204" pitchFamily="34" charset="-122"/>
              </a:rPr>
              <a:t>——</a:t>
            </a:r>
            <a:r>
              <a:rPr lang="zh-CN" altLang="en-US" sz="2400" dirty="0">
                <a:latin typeface="微软雅黑" panose="020B0503020204020204" pitchFamily="34" charset="-122"/>
              </a:rPr>
              <a:t>该差异能向相当数量的买主让渡较高价值的利益</a:t>
            </a: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明晰性</a:t>
            </a:r>
            <a:r>
              <a:rPr lang="en-US" altLang="zh-CN" sz="2400" dirty="0">
                <a:latin typeface="微软雅黑" panose="020B0503020204020204" pitchFamily="34" charset="-122"/>
              </a:rPr>
              <a:t>——</a:t>
            </a:r>
            <a:r>
              <a:rPr lang="zh-CN" altLang="en-US" sz="2400" dirty="0">
                <a:latin typeface="微软雅黑" panose="020B0503020204020204" pitchFamily="34" charset="-122"/>
              </a:rPr>
              <a:t>该差异其它企业没有，能以突出、明晰的方式表达</a:t>
            </a: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优越性</a:t>
            </a:r>
            <a:r>
              <a:rPr lang="en-US" altLang="zh-CN" sz="2400" dirty="0">
                <a:latin typeface="微软雅黑" panose="020B0503020204020204" pitchFamily="34" charset="-122"/>
              </a:rPr>
              <a:t>——</a:t>
            </a:r>
            <a:r>
              <a:rPr lang="zh-CN" altLang="en-US" sz="2400" dirty="0">
                <a:latin typeface="微软雅黑" panose="020B0503020204020204" pitchFamily="34" charset="-122"/>
              </a:rPr>
              <a:t>该差异明显优于对手</a:t>
            </a: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可沟通性</a:t>
            </a:r>
            <a:r>
              <a:rPr lang="en-US" altLang="zh-CN" sz="2400" dirty="0">
                <a:latin typeface="微软雅黑" panose="020B0503020204020204" pitchFamily="34" charset="-122"/>
              </a:rPr>
              <a:t>——</a:t>
            </a:r>
            <a:r>
              <a:rPr lang="zh-CN" altLang="en-US" sz="2400" dirty="0">
                <a:latin typeface="微软雅黑" panose="020B0503020204020204" pitchFamily="34" charset="-122"/>
              </a:rPr>
              <a:t>该差异买主看得见，能使其明白、理解</a:t>
            </a: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不易模仿性</a:t>
            </a:r>
            <a:r>
              <a:rPr lang="en-US" altLang="zh-CN" sz="2400" dirty="0">
                <a:latin typeface="微软雅黑" panose="020B0503020204020204" pitchFamily="34" charset="-122"/>
              </a:rPr>
              <a:t>——</a:t>
            </a:r>
            <a:r>
              <a:rPr lang="zh-CN" altLang="en-US" sz="2400" dirty="0">
                <a:latin typeface="微软雅黑" panose="020B0503020204020204" pitchFamily="34" charset="-122"/>
              </a:rPr>
              <a:t>该差异对手很难模仿</a:t>
            </a: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可接近性</a:t>
            </a:r>
            <a:r>
              <a:rPr lang="en-US" altLang="zh-CN" sz="2400" dirty="0">
                <a:latin typeface="微软雅黑" panose="020B0503020204020204" pitchFamily="34" charset="-122"/>
              </a:rPr>
              <a:t>——</a:t>
            </a:r>
            <a:r>
              <a:rPr lang="zh-CN" altLang="en-US" sz="2400" dirty="0">
                <a:latin typeface="微软雅黑" panose="020B0503020204020204" pitchFamily="34" charset="-122"/>
              </a:rPr>
              <a:t>买主有能力购买该差异，愿意为其多付钱</a:t>
            </a:r>
          </a:p>
          <a:p>
            <a:pPr>
              <a:lnSpc>
                <a:spcPct val="150000"/>
              </a:lnSpc>
              <a:spcAft>
                <a:spcPts val="0"/>
              </a:spcAft>
              <a:buFontTx/>
              <a:buBlip>
                <a:blip r:embed="rId3"/>
              </a:buBlip>
            </a:pPr>
            <a:r>
              <a:rPr lang="zh-CN" altLang="en-US" sz="2400" dirty="0">
                <a:solidFill>
                  <a:srgbClr val="FF0000"/>
                </a:solidFill>
                <a:latin typeface="微软雅黑" panose="020B0503020204020204" pitchFamily="34" charset="-122"/>
              </a:rPr>
              <a:t>可赢利性</a:t>
            </a:r>
            <a:r>
              <a:rPr lang="en-US" altLang="zh-CN" sz="2400" dirty="0">
                <a:latin typeface="微软雅黑" panose="020B0503020204020204" pitchFamily="34" charset="-122"/>
              </a:rPr>
              <a:t>——</a:t>
            </a:r>
            <a:r>
              <a:rPr lang="zh-CN" altLang="en-US" sz="2400" dirty="0">
                <a:latin typeface="微软雅黑" panose="020B0503020204020204" pitchFamily="34" charset="-122"/>
              </a:rPr>
              <a:t>公司采用该差异能获得利润</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Tree>
    <p:extLst>
      <p:ext uri="{BB962C8B-B14F-4D97-AF65-F5344CB8AC3E}">
        <p14:creationId xmlns:p14="http://schemas.microsoft.com/office/powerpoint/2010/main" val="13743771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576" y="50521"/>
            <a:ext cx="8097629" cy="619126"/>
          </a:xfrm>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graphicFrame>
        <p:nvGraphicFramePr>
          <p:cNvPr id="6" name="Diagram 8"/>
          <p:cNvGraphicFramePr>
            <a:graphicFrameLocks noGrp="1"/>
          </p:cNvGraphicFramePr>
          <p:nvPr>
            <p:ph idx="1"/>
            <p:extLst>
              <p:ext uri="{D42A27DB-BD31-4B8C-83A1-F6EECF244321}">
                <p14:modId xmlns:p14="http://schemas.microsoft.com/office/powerpoint/2010/main" val="3905164385"/>
              </p:ext>
            </p:extLst>
          </p:nvPr>
        </p:nvGraphicFramePr>
        <p:xfrm>
          <a:off x="6372200" y="977901"/>
          <a:ext cx="3384376" cy="25057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矩形 6"/>
          <p:cNvSpPr/>
          <p:nvPr/>
        </p:nvSpPr>
        <p:spPr>
          <a:xfrm>
            <a:off x="508001" y="361392"/>
            <a:ext cx="6512271" cy="6852069"/>
          </a:xfrm>
          <a:prstGeom prst="rect">
            <a:avLst/>
          </a:prstGeom>
        </p:spPr>
        <p:txBody>
          <a:bodyPr wrap="square">
            <a:spAutoFit/>
          </a:bodyPr>
          <a:lstStyle/>
          <a:p>
            <a:pPr marL="168827" indent="-168827" fontAlgn="base">
              <a:lnSpc>
                <a:spcPct val="120000"/>
              </a:lnSpc>
              <a:buChar char="•"/>
              <a:tabLst>
                <a:tab pos="5064818" algn="l"/>
              </a:tabLst>
            </a:pPr>
            <a:r>
              <a:rPr lang="en-US" altLang="zh-CN" sz="2300" dirty="0">
                <a:solidFill>
                  <a:srgbClr val="000000"/>
                </a:solidFill>
                <a:ea typeface="微软雅黑" panose="020B0503020204020204" pitchFamily="34" charset="-122"/>
              </a:rPr>
              <a:t>2.</a:t>
            </a:r>
            <a:r>
              <a:rPr lang="zh-CN" altLang="en-US" sz="2300" dirty="0">
                <a:solidFill>
                  <a:srgbClr val="000000"/>
                </a:solidFill>
                <a:ea typeface="微软雅黑" panose="020B0503020204020204" pitchFamily="34" charset="-122"/>
              </a:rPr>
              <a:t>市场定位的指标</a:t>
            </a:r>
          </a:p>
          <a:p>
            <a:pPr marL="342900" lvl="0" indent="-342900" fontAlgn="base">
              <a:lnSpc>
                <a:spcPct val="120000"/>
              </a:lnSpc>
              <a:buClr>
                <a:srgbClr val="FF0000"/>
              </a:buClr>
              <a:buFont typeface="Monotype Sorts" pitchFamily="2" charset="2"/>
              <a:buChar char="à"/>
            </a:pPr>
            <a:r>
              <a:rPr lang="zh-CN" altLang="en-US" sz="2300" kern="0" dirty="0">
                <a:solidFill>
                  <a:srgbClr val="000000"/>
                </a:solidFill>
                <a:latin typeface="微软雅黑" panose="020B0503020204020204" pitchFamily="34" charset="-122"/>
                <a:ea typeface="微软雅黑" panose="020B0503020204020204" pitchFamily="34" charset="-122"/>
              </a:rPr>
              <a:t>产品差异化  </a:t>
            </a:r>
          </a:p>
          <a:p>
            <a:pPr marL="342900" lvl="0" indent="-342900" fontAlgn="base">
              <a:lnSpc>
                <a:spcPct val="120000"/>
              </a:lnSpc>
            </a:pPr>
            <a:r>
              <a:rPr lang="zh-CN" altLang="en-US" sz="2300" kern="0" dirty="0">
                <a:solidFill>
                  <a:srgbClr val="000000"/>
                </a:solidFill>
                <a:latin typeface="微软雅黑" panose="020B0503020204020204" pitchFamily="34" charset="-122"/>
                <a:ea typeface="微软雅黑" panose="020B0503020204020204" pitchFamily="34" charset="-122"/>
              </a:rPr>
              <a:t>    产品差异化变量包括产品特色、性能、耐用性、可靠性、可维修性、风格等。</a:t>
            </a:r>
          </a:p>
          <a:p>
            <a:pPr marL="342900" lvl="0" indent="-342900" fontAlgn="base">
              <a:lnSpc>
                <a:spcPct val="120000"/>
              </a:lnSpc>
              <a:buClr>
                <a:srgbClr val="FF0000"/>
              </a:buClr>
              <a:buFont typeface="Monotype Sorts" pitchFamily="2" charset="2"/>
              <a:buChar char="à"/>
            </a:pPr>
            <a:r>
              <a:rPr lang="zh-CN" altLang="en-US" sz="2300" kern="0" dirty="0">
                <a:solidFill>
                  <a:srgbClr val="000000"/>
                </a:solidFill>
                <a:latin typeface="微软雅黑" panose="020B0503020204020204" pitchFamily="34" charset="-122"/>
                <a:ea typeface="微软雅黑" panose="020B0503020204020204" pitchFamily="34" charset="-122"/>
              </a:rPr>
              <a:t>服务差异化 </a:t>
            </a:r>
          </a:p>
          <a:p>
            <a:pPr marL="342900" lvl="0" indent="-342900" fontAlgn="base">
              <a:lnSpc>
                <a:spcPct val="120000"/>
              </a:lnSpc>
            </a:pPr>
            <a:r>
              <a:rPr lang="zh-CN" altLang="en-US" sz="2300" kern="0" dirty="0">
                <a:solidFill>
                  <a:srgbClr val="000000"/>
                </a:solidFill>
                <a:latin typeface="微软雅黑" panose="020B0503020204020204" pitchFamily="34" charset="-122"/>
                <a:ea typeface="微软雅黑" panose="020B0503020204020204" pitchFamily="34" charset="-122"/>
              </a:rPr>
              <a:t>    服务差异化变量包括订货的方便性、送货、安装、培训、咨询、修理等。</a:t>
            </a:r>
          </a:p>
          <a:p>
            <a:pPr marL="342900" lvl="0" indent="-342900" fontAlgn="base">
              <a:lnSpc>
                <a:spcPct val="120000"/>
              </a:lnSpc>
              <a:buClr>
                <a:srgbClr val="FF0000"/>
              </a:buClr>
              <a:buFont typeface="Monotype Sorts" pitchFamily="2" charset="2"/>
              <a:buChar char="à"/>
            </a:pPr>
            <a:r>
              <a:rPr lang="zh-CN" altLang="en-US" sz="2300" kern="0" dirty="0">
                <a:solidFill>
                  <a:srgbClr val="000000"/>
                </a:solidFill>
                <a:latin typeface="微软雅黑" panose="020B0503020204020204" pitchFamily="34" charset="-122"/>
                <a:ea typeface="微软雅黑" panose="020B0503020204020204" pitchFamily="34" charset="-122"/>
              </a:rPr>
              <a:t>人员差异化 </a:t>
            </a:r>
          </a:p>
          <a:p>
            <a:pPr marL="342900" lvl="0" indent="-342900" fontAlgn="base">
              <a:lnSpc>
                <a:spcPct val="120000"/>
              </a:lnSpc>
            </a:pPr>
            <a:r>
              <a:rPr lang="zh-CN" altLang="en-US" sz="2300" kern="0" dirty="0">
                <a:solidFill>
                  <a:srgbClr val="000000"/>
                </a:solidFill>
                <a:latin typeface="微软雅黑" panose="020B0503020204020204" pitchFamily="34" charset="-122"/>
                <a:ea typeface="微软雅黑" panose="020B0503020204020204" pitchFamily="34" charset="-122"/>
              </a:rPr>
              <a:t>    人员差异化变量包括业务水平、可靠性、服务态度、责任心、应变能力、沟通能力等。</a:t>
            </a:r>
          </a:p>
          <a:p>
            <a:pPr marL="342900" lvl="0" indent="-342900" fontAlgn="base">
              <a:lnSpc>
                <a:spcPct val="120000"/>
              </a:lnSpc>
              <a:buClr>
                <a:srgbClr val="FF0000"/>
              </a:buClr>
              <a:buFont typeface="Monotype Sorts" pitchFamily="2" charset="2"/>
              <a:buChar char="à"/>
            </a:pPr>
            <a:r>
              <a:rPr lang="zh-CN" altLang="en-US" sz="2300" kern="0" dirty="0">
                <a:solidFill>
                  <a:srgbClr val="000000"/>
                </a:solidFill>
                <a:latin typeface="微软雅黑" panose="020B0503020204020204" pitchFamily="34" charset="-122"/>
                <a:ea typeface="微软雅黑" panose="020B0503020204020204" pitchFamily="34" charset="-122"/>
              </a:rPr>
              <a:t>形象差异化 </a:t>
            </a:r>
          </a:p>
          <a:p>
            <a:pPr marL="342900" lvl="0" indent="-342900" fontAlgn="base">
              <a:lnSpc>
                <a:spcPct val="120000"/>
              </a:lnSpc>
            </a:pPr>
            <a:r>
              <a:rPr lang="zh-CN" altLang="en-US" sz="2300" kern="0" dirty="0">
                <a:solidFill>
                  <a:srgbClr val="000000"/>
                </a:solidFill>
                <a:latin typeface="微软雅黑" panose="020B0503020204020204" pitchFamily="34" charset="-122"/>
                <a:ea typeface="微软雅黑" panose="020B0503020204020204" pitchFamily="34" charset="-122"/>
              </a:rPr>
              <a:t>    形象差异化的实现手段包括标志、媒体、气氛、事件等。</a:t>
            </a:r>
            <a:endParaRPr lang="en-US" altLang="zh-CN" sz="2300" kern="0" dirty="0">
              <a:solidFill>
                <a:srgbClr val="000000"/>
              </a:solidFill>
              <a:latin typeface="微软雅黑" panose="020B0503020204020204" pitchFamily="34" charset="-122"/>
              <a:ea typeface="微软雅黑" panose="020B0503020204020204" pitchFamily="34" charset="-122"/>
            </a:endParaRPr>
          </a:p>
          <a:p>
            <a:pPr marL="342900" lvl="0" indent="-342900" fontAlgn="base">
              <a:lnSpc>
                <a:spcPct val="120000"/>
              </a:lnSpc>
              <a:buClr>
                <a:srgbClr val="FF0000"/>
              </a:buClr>
              <a:buFont typeface="Monotype Sorts" pitchFamily="2" charset="2"/>
              <a:buChar char="à"/>
            </a:pPr>
            <a:r>
              <a:rPr lang="zh-CN" altLang="en-US" sz="2300" kern="0" dirty="0">
                <a:solidFill>
                  <a:srgbClr val="000000"/>
                </a:solidFill>
                <a:latin typeface="微软雅黑" panose="020B0503020204020204" pitchFamily="34" charset="-122"/>
                <a:ea typeface="微软雅黑" panose="020B0503020204020204" pitchFamily="34" charset="-122"/>
              </a:rPr>
              <a:t>渠道差异化</a:t>
            </a:r>
            <a:endParaRPr lang="en-US" altLang="zh-CN" sz="2300" kern="0" dirty="0">
              <a:solidFill>
                <a:srgbClr val="000000"/>
              </a:solidFill>
              <a:latin typeface="微软雅黑" panose="020B0503020204020204" pitchFamily="34" charset="-122"/>
              <a:ea typeface="微软雅黑" panose="020B0503020204020204" pitchFamily="34" charset="-122"/>
            </a:endParaRPr>
          </a:p>
          <a:p>
            <a:pPr lvl="0" fontAlgn="base">
              <a:lnSpc>
                <a:spcPct val="120000"/>
              </a:lnSpc>
              <a:buClr>
                <a:srgbClr val="FF0000"/>
              </a:buClr>
            </a:pPr>
            <a:r>
              <a:rPr lang="en-US" altLang="zh-CN" sz="2300" kern="0" dirty="0">
                <a:solidFill>
                  <a:srgbClr val="000000"/>
                </a:solidFill>
                <a:latin typeface="微软雅黑" panose="020B0503020204020204" pitchFamily="34" charset="-122"/>
                <a:ea typeface="微软雅黑" panose="020B0503020204020204" pitchFamily="34" charset="-122"/>
              </a:rPr>
              <a:t>    </a:t>
            </a:r>
            <a:r>
              <a:rPr lang="zh-CN" altLang="en-US" sz="2300" kern="0" dirty="0">
                <a:solidFill>
                  <a:srgbClr val="000000"/>
                </a:solidFill>
                <a:latin typeface="微软雅黑" panose="020B0503020204020204" pitchFamily="34" charset="-122"/>
                <a:ea typeface="微软雅黑" panose="020B0503020204020204" pitchFamily="34" charset="-122"/>
              </a:rPr>
              <a:t>覆盖面、专业化、绩效</a:t>
            </a:r>
            <a:endParaRPr lang="en-US" altLang="zh-CN" sz="2300" kern="0" dirty="0">
              <a:solidFill>
                <a:srgbClr val="000000"/>
              </a:solidFill>
              <a:latin typeface="微软雅黑" panose="020B0503020204020204" pitchFamily="34" charset="-122"/>
              <a:ea typeface="微软雅黑" panose="020B0503020204020204" pitchFamily="34" charset="-122"/>
            </a:endParaRPr>
          </a:p>
          <a:p>
            <a:pPr marL="342900" lvl="0" indent="-342900" fontAlgn="base">
              <a:lnSpc>
                <a:spcPct val="120000"/>
              </a:lnSpc>
            </a:pPr>
            <a:endParaRPr lang="zh-CN" altLang="en-US" sz="2300" kern="0" dirty="0">
              <a:solidFill>
                <a:srgbClr val="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4296008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6.3.3</a:t>
            </a:r>
            <a:r>
              <a:rPr lang="zh-CN" altLang="en-US" sz="2400" dirty="0"/>
              <a:t>市场定位的步骤</a:t>
            </a:r>
            <a:endParaRPr lang="en-US" altLang="zh-CN" sz="2400" dirty="0"/>
          </a:p>
          <a:p>
            <a:endParaRPr lang="zh-CN" altLang="en-US" dirty="0"/>
          </a:p>
          <a:p>
            <a:endParaRPr lang="en-US" altLang="zh-CN" dirty="0"/>
          </a:p>
          <a:p>
            <a:endParaRPr lang="en-US" altLang="zh-CN" dirty="0"/>
          </a:p>
          <a:p>
            <a:endParaRPr lang="en-US" altLang="zh-CN"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grpSp>
        <p:nvGrpSpPr>
          <p:cNvPr id="10" name="组合 9"/>
          <p:cNvGrpSpPr/>
          <p:nvPr/>
        </p:nvGrpSpPr>
        <p:grpSpPr>
          <a:xfrm>
            <a:off x="725452" y="1844824"/>
            <a:ext cx="8311044" cy="1752600"/>
            <a:chOff x="357188" y="3429000"/>
            <a:chExt cx="8405812" cy="1752600"/>
          </a:xfrm>
        </p:grpSpPr>
        <p:sp>
          <p:nvSpPr>
            <p:cNvPr id="5" name="Rectangle 5"/>
            <p:cNvSpPr>
              <a:spLocks noChangeArrowheads="1"/>
            </p:cNvSpPr>
            <p:nvPr/>
          </p:nvSpPr>
          <p:spPr bwMode="auto">
            <a:xfrm>
              <a:off x="357188" y="3429000"/>
              <a:ext cx="2362200" cy="1752600"/>
            </a:xfrm>
            <a:prstGeom prst="rect">
              <a:avLst/>
            </a:prstGeom>
            <a:gradFill rotWithShape="0">
              <a:gsLst>
                <a:gs pos="0">
                  <a:srgbClr val="99CCFF"/>
                </a:gs>
                <a:gs pos="100000">
                  <a:schemeClr val="bg1"/>
                </a:gs>
              </a:gsLst>
              <a:lin ang="2700000" scaled="1"/>
            </a:gradFill>
            <a:ln w="9525">
              <a:solidFill>
                <a:schemeClr val="tx1"/>
              </a:solidFill>
              <a:miter lim="800000"/>
              <a:headEnd/>
              <a:tailEnd/>
            </a:ln>
            <a:effectLst>
              <a:outerShdw dist="107763" dir="18900000" algn="ctr" rotWithShape="0">
                <a:schemeClr val="bg2"/>
              </a:outerShdw>
            </a:effectLst>
          </p:spPr>
          <p:txBody>
            <a:bodyPr wrap="none" anchor="ctr"/>
            <a:lstStyle/>
            <a:p>
              <a:pPr>
                <a:lnSpc>
                  <a:spcPct val="144000"/>
                </a:lnSpc>
              </a:pPr>
              <a:r>
                <a:rPr kumimoji="1" lang="zh-CN" altLang="en-US" sz="2400" dirty="0">
                  <a:latin typeface="Times New Roman" panose="02020603050405020304" pitchFamily="18" charset="0"/>
                  <a:ea typeface="黑体" panose="02010609060101010101" pitchFamily="49" charset="-122"/>
                </a:rPr>
                <a:t>确认本企业的</a:t>
              </a:r>
            </a:p>
            <a:p>
              <a:pPr>
                <a:lnSpc>
                  <a:spcPct val="144000"/>
                </a:lnSpc>
              </a:pPr>
              <a:r>
                <a:rPr kumimoji="1" lang="zh-CN" altLang="en-US" sz="2400" dirty="0">
                  <a:latin typeface="Times New Roman" panose="02020603050405020304" pitchFamily="18" charset="0"/>
                  <a:ea typeface="黑体" panose="02010609060101010101" pitchFamily="49" charset="-122"/>
                </a:rPr>
                <a:t>竞争优势</a:t>
              </a:r>
              <a:endParaRPr kumimoji="1" lang="zh-CN" altLang="en-US" sz="2400" dirty="0">
                <a:solidFill>
                  <a:schemeClr val="bg1"/>
                </a:solidFill>
                <a:latin typeface="Times New Roman" panose="02020603050405020304" pitchFamily="18" charset="0"/>
                <a:ea typeface="黑体" panose="02010609060101010101" pitchFamily="49" charset="-122"/>
              </a:endParaRPr>
            </a:p>
            <a:p>
              <a:endParaRPr kumimoji="1" lang="en-US" altLang="zh-CN" sz="2000" b="1" dirty="0">
                <a:latin typeface="Times New Roman" panose="02020603050405020304" pitchFamily="18" charset="0"/>
                <a:ea typeface="黑体" panose="02010609060101010101" pitchFamily="49" charset="-122"/>
              </a:endParaRPr>
            </a:p>
          </p:txBody>
        </p:sp>
        <p:sp>
          <p:nvSpPr>
            <p:cNvPr id="6" name="Rectangle 6"/>
            <p:cNvSpPr>
              <a:spLocks noChangeArrowheads="1"/>
            </p:cNvSpPr>
            <p:nvPr/>
          </p:nvSpPr>
          <p:spPr bwMode="auto">
            <a:xfrm>
              <a:off x="3525838" y="3429000"/>
              <a:ext cx="2044700" cy="1752600"/>
            </a:xfrm>
            <a:prstGeom prst="rect">
              <a:avLst/>
            </a:prstGeom>
            <a:gradFill rotWithShape="0">
              <a:gsLst>
                <a:gs pos="0">
                  <a:srgbClr val="FFFFCC"/>
                </a:gs>
                <a:gs pos="100000">
                  <a:srgbClr val="FFFF00"/>
                </a:gs>
              </a:gsLst>
              <a:lin ang="2700000" scaled="1"/>
            </a:gradFill>
            <a:ln w="9525">
              <a:solidFill>
                <a:schemeClr val="tx1"/>
              </a:solidFill>
              <a:miter lim="800000"/>
              <a:headEnd/>
              <a:tailEnd/>
            </a:ln>
            <a:effectLst>
              <a:outerShdw dist="107763" dir="18900000" algn="ctr" rotWithShape="0">
                <a:schemeClr val="bg2"/>
              </a:outerShdw>
            </a:effectLst>
          </p:spPr>
          <p:txBody>
            <a:bodyPr wrap="none" anchor="ctr"/>
            <a:lstStyle/>
            <a:p>
              <a:pPr>
                <a:lnSpc>
                  <a:spcPct val="144000"/>
                </a:lnSpc>
              </a:pPr>
              <a:r>
                <a:rPr kumimoji="1" lang="zh-CN" altLang="en-US" sz="2400" dirty="0">
                  <a:latin typeface="Times New Roman" panose="02020603050405020304" pitchFamily="18" charset="0"/>
                  <a:ea typeface="黑体" panose="02010609060101010101" pitchFamily="49" charset="-122"/>
                </a:rPr>
                <a:t>准确地选择相</a:t>
              </a:r>
            </a:p>
            <a:p>
              <a:pPr>
                <a:lnSpc>
                  <a:spcPct val="144000"/>
                </a:lnSpc>
              </a:pPr>
              <a:r>
                <a:rPr kumimoji="1" lang="zh-CN" altLang="en-US" sz="2400" dirty="0">
                  <a:latin typeface="Times New Roman" panose="02020603050405020304" pitchFamily="18" charset="0"/>
                  <a:ea typeface="黑体" panose="02010609060101010101" pitchFamily="49" charset="-122"/>
                </a:rPr>
                <a:t>对竞争优势</a:t>
              </a:r>
            </a:p>
          </p:txBody>
        </p:sp>
        <p:sp>
          <p:nvSpPr>
            <p:cNvPr id="7" name="Rectangle 7"/>
            <p:cNvSpPr>
              <a:spLocks noChangeArrowheads="1"/>
            </p:cNvSpPr>
            <p:nvPr/>
          </p:nvSpPr>
          <p:spPr bwMode="auto">
            <a:xfrm>
              <a:off x="6477000" y="3429000"/>
              <a:ext cx="2286000" cy="1676400"/>
            </a:xfrm>
            <a:prstGeom prst="rect">
              <a:avLst/>
            </a:prstGeom>
            <a:gradFill rotWithShape="0">
              <a:gsLst>
                <a:gs pos="0">
                  <a:srgbClr val="99FF33"/>
                </a:gs>
                <a:gs pos="100000">
                  <a:schemeClr val="bg1"/>
                </a:gs>
              </a:gsLst>
              <a:lin ang="2700000" scaled="1"/>
            </a:gradFill>
            <a:ln w="9525">
              <a:solidFill>
                <a:schemeClr val="tx1"/>
              </a:solidFill>
              <a:miter lim="800000"/>
              <a:headEnd/>
              <a:tailEnd/>
            </a:ln>
            <a:effectLst>
              <a:outerShdw dist="107763" dir="18900000" algn="ctr" rotWithShape="0">
                <a:schemeClr val="bg2"/>
              </a:outerShdw>
            </a:effectLst>
          </p:spPr>
          <p:txBody>
            <a:bodyPr wrap="none" anchor="ctr"/>
            <a:lstStyle/>
            <a:p>
              <a:pPr>
                <a:lnSpc>
                  <a:spcPct val="144000"/>
                </a:lnSpc>
              </a:pPr>
              <a:r>
                <a:rPr kumimoji="1" lang="zh-CN" altLang="en-US" sz="2400" dirty="0">
                  <a:latin typeface="Times New Roman" panose="02020603050405020304" pitchFamily="18" charset="0"/>
                  <a:ea typeface="黑体" panose="02010609060101010101" pitchFamily="49" charset="-122"/>
                </a:rPr>
                <a:t>明确显示独特</a:t>
              </a:r>
            </a:p>
            <a:p>
              <a:pPr>
                <a:lnSpc>
                  <a:spcPct val="144000"/>
                </a:lnSpc>
              </a:pPr>
              <a:r>
                <a:rPr kumimoji="1" lang="zh-CN" altLang="en-US" sz="2400" dirty="0">
                  <a:latin typeface="Times New Roman" panose="02020603050405020304" pitchFamily="18" charset="0"/>
                  <a:ea typeface="黑体" panose="02010609060101010101" pitchFamily="49" charset="-122"/>
                </a:rPr>
                <a:t>的竞争优势</a:t>
              </a:r>
            </a:p>
          </p:txBody>
        </p:sp>
        <p:sp>
          <p:nvSpPr>
            <p:cNvPr id="8" name="Line 8"/>
            <p:cNvSpPr>
              <a:spLocks noChangeShapeType="1"/>
            </p:cNvSpPr>
            <p:nvPr/>
          </p:nvSpPr>
          <p:spPr bwMode="auto">
            <a:xfrm>
              <a:off x="2763838" y="4293096"/>
              <a:ext cx="762000"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9" name="Line 9"/>
            <p:cNvSpPr>
              <a:spLocks noChangeShapeType="1"/>
            </p:cNvSpPr>
            <p:nvPr/>
          </p:nvSpPr>
          <p:spPr bwMode="auto">
            <a:xfrm>
              <a:off x="5570538" y="4293096"/>
              <a:ext cx="906462" cy="0"/>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Tree>
    <p:extLst>
      <p:ext uri="{BB962C8B-B14F-4D97-AF65-F5344CB8AC3E}">
        <p14:creationId xmlns:p14="http://schemas.microsoft.com/office/powerpoint/2010/main" val="2845256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algn="ctr"/>
            <a:r>
              <a:rPr lang="zh-CN" altLang="en-US" sz="2400" dirty="0">
                <a:latin typeface="隶书" panose="02010509060101010101" pitchFamily="49" charset="-122"/>
                <a:ea typeface="隶书" panose="02010509060101010101" pitchFamily="49" charset="-122"/>
              </a:rPr>
              <a:t>市场定位图</a:t>
            </a:r>
            <a:endParaRPr lang="en-US" altLang="zh-CN" sz="2400" dirty="0">
              <a:latin typeface="隶书" panose="02010509060101010101" pitchFamily="49" charset="-122"/>
              <a:ea typeface="隶书" panose="02010509060101010101" pitchFamily="49" charset="-122"/>
            </a:endParaRPr>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grpSp>
        <p:nvGrpSpPr>
          <p:cNvPr id="27" name="组合 26"/>
          <p:cNvGrpSpPr/>
          <p:nvPr/>
        </p:nvGrpSpPr>
        <p:grpSpPr>
          <a:xfrm>
            <a:off x="1187624" y="903387"/>
            <a:ext cx="6983413" cy="4514850"/>
            <a:chOff x="1101725" y="904875"/>
            <a:chExt cx="6983413" cy="4514850"/>
          </a:xfrm>
        </p:grpSpPr>
        <p:grpSp>
          <p:nvGrpSpPr>
            <p:cNvPr id="5" name="Group 2"/>
            <p:cNvGrpSpPr>
              <a:grpSpLocks/>
            </p:cNvGrpSpPr>
            <p:nvPr/>
          </p:nvGrpSpPr>
          <p:grpSpPr bwMode="auto">
            <a:xfrm>
              <a:off x="1101725" y="3200396"/>
              <a:ext cx="6983413" cy="476250"/>
              <a:chOff x="780" y="2352"/>
              <a:chExt cx="4399" cy="300"/>
            </a:xfrm>
          </p:grpSpPr>
          <p:sp>
            <p:nvSpPr>
              <p:cNvPr id="6" name="Line 3"/>
              <p:cNvSpPr>
                <a:spLocks noChangeShapeType="1"/>
              </p:cNvSpPr>
              <p:nvPr/>
            </p:nvSpPr>
            <p:spPr bwMode="auto">
              <a:xfrm>
                <a:off x="1296" y="2496"/>
                <a:ext cx="3360" cy="0"/>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sp>
            <p:nvSpPr>
              <p:cNvPr id="7" name="Text Box 4"/>
              <p:cNvSpPr txBox="1">
                <a:spLocks noChangeArrowheads="1"/>
              </p:cNvSpPr>
              <p:nvPr/>
            </p:nvSpPr>
            <p:spPr bwMode="auto">
              <a:xfrm>
                <a:off x="780" y="2352"/>
                <a:ext cx="514" cy="3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dirty="0">
                    <a:latin typeface="Tahoma" panose="020B0604030504040204" pitchFamily="34" charset="0"/>
                    <a:ea typeface="微软雅黑" panose="020B0503020204020204" pitchFamily="34" charset="-122"/>
                  </a:rPr>
                  <a:t>低价</a:t>
                </a:r>
              </a:p>
            </p:txBody>
          </p:sp>
          <p:sp>
            <p:nvSpPr>
              <p:cNvPr id="8" name="Text Box 5"/>
              <p:cNvSpPr txBox="1">
                <a:spLocks noChangeArrowheads="1"/>
              </p:cNvSpPr>
              <p:nvPr/>
            </p:nvSpPr>
            <p:spPr bwMode="auto">
              <a:xfrm>
                <a:off x="4665" y="2352"/>
                <a:ext cx="514" cy="3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dirty="0">
                    <a:latin typeface="Tahoma" panose="020B0604030504040204" pitchFamily="34" charset="0"/>
                    <a:ea typeface="微软雅黑" panose="020B0503020204020204" pitchFamily="34" charset="-122"/>
                  </a:rPr>
                  <a:t>高价</a:t>
                </a:r>
              </a:p>
            </p:txBody>
          </p:sp>
        </p:grpSp>
        <p:grpSp>
          <p:nvGrpSpPr>
            <p:cNvPr id="9" name="Group 6"/>
            <p:cNvGrpSpPr>
              <a:grpSpLocks/>
            </p:cNvGrpSpPr>
            <p:nvPr/>
          </p:nvGrpSpPr>
          <p:grpSpPr bwMode="auto">
            <a:xfrm>
              <a:off x="3644900" y="904875"/>
              <a:ext cx="1435100" cy="4514850"/>
              <a:chOff x="2286" y="906"/>
              <a:chExt cx="904" cy="2844"/>
            </a:xfrm>
          </p:grpSpPr>
          <p:sp>
            <p:nvSpPr>
              <p:cNvPr id="10" name="Line 7"/>
              <p:cNvSpPr>
                <a:spLocks noChangeShapeType="1"/>
              </p:cNvSpPr>
              <p:nvPr/>
            </p:nvSpPr>
            <p:spPr bwMode="auto">
              <a:xfrm>
                <a:off x="2736" y="1200"/>
                <a:ext cx="0" cy="2256"/>
              </a:xfrm>
              <a:prstGeom prst="line">
                <a:avLst/>
              </a:prstGeom>
              <a:noFill/>
              <a:ln w="19050">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dirty="0">
                  <a:ea typeface="微软雅黑" panose="020B0503020204020204" pitchFamily="34" charset="-122"/>
                </a:endParaRPr>
              </a:p>
            </p:txBody>
          </p:sp>
          <p:sp>
            <p:nvSpPr>
              <p:cNvPr id="11" name="Text Box 8"/>
              <p:cNvSpPr txBox="1">
                <a:spLocks noChangeArrowheads="1"/>
              </p:cNvSpPr>
              <p:nvPr/>
            </p:nvSpPr>
            <p:spPr bwMode="auto">
              <a:xfrm>
                <a:off x="2286" y="3450"/>
                <a:ext cx="900" cy="3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dirty="0">
                    <a:latin typeface="Tahoma" panose="020B0604030504040204" pitchFamily="34" charset="0"/>
                    <a:ea typeface="微软雅黑" panose="020B0503020204020204" pitchFamily="34" charset="-122"/>
                  </a:rPr>
                  <a:t>适用技术</a:t>
                </a:r>
              </a:p>
            </p:txBody>
          </p:sp>
          <p:sp>
            <p:nvSpPr>
              <p:cNvPr id="12" name="Text Box 9"/>
              <p:cNvSpPr txBox="1">
                <a:spLocks noChangeArrowheads="1"/>
              </p:cNvSpPr>
              <p:nvPr/>
            </p:nvSpPr>
            <p:spPr bwMode="auto">
              <a:xfrm>
                <a:off x="2290" y="906"/>
                <a:ext cx="900" cy="300"/>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2400" dirty="0">
                    <a:latin typeface="Tahoma" panose="020B0604030504040204" pitchFamily="34" charset="0"/>
                    <a:ea typeface="微软雅黑" panose="020B0503020204020204" pitchFamily="34" charset="-122"/>
                  </a:rPr>
                  <a:t>技术领先</a:t>
                </a:r>
              </a:p>
            </p:txBody>
          </p:sp>
        </p:grpSp>
        <p:grpSp>
          <p:nvGrpSpPr>
            <p:cNvPr id="13" name="Group 25"/>
            <p:cNvGrpSpPr>
              <a:grpSpLocks/>
            </p:cNvGrpSpPr>
            <p:nvPr/>
          </p:nvGrpSpPr>
          <p:grpSpPr bwMode="auto">
            <a:xfrm>
              <a:off x="2627313" y="1773238"/>
              <a:ext cx="3352800" cy="2438400"/>
              <a:chOff x="1655" y="1117"/>
              <a:chExt cx="2112" cy="1536"/>
            </a:xfrm>
          </p:grpSpPr>
          <p:sp>
            <p:nvSpPr>
              <p:cNvPr id="14" name="Text Box 13"/>
              <p:cNvSpPr txBox="1">
                <a:spLocks noChangeArrowheads="1"/>
              </p:cNvSpPr>
              <p:nvPr/>
            </p:nvSpPr>
            <p:spPr bwMode="auto">
              <a:xfrm>
                <a:off x="2736" y="2112"/>
                <a:ext cx="229"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en-US" altLang="zh-CN" sz="2400" dirty="0">
                    <a:latin typeface="Tahoma" panose="020B0604030504040204" pitchFamily="34" charset="0"/>
                    <a:ea typeface="微软雅黑" panose="020B0503020204020204" pitchFamily="34" charset="-122"/>
                  </a:rPr>
                  <a:t>B</a:t>
                </a:r>
              </a:p>
            </p:txBody>
          </p:sp>
          <p:grpSp>
            <p:nvGrpSpPr>
              <p:cNvPr id="15" name="Group 22"/>
              <p:cNvGrpSpPr>
                <a:grpSpLocks/>
              </p:cNvGrpSpPr>
              <p:nvPr/>
            </p:nvGrpSpPr>
            <p:grpSpPr bwMode="auto">
              <a:xfrm>
                <a:off x="1655" y="1117"/>
                <a:ext cx="2112" cy="1536"/>
                <a:chOff x="1632" y="1104"/>
                <a:chExt cx="2112" cy="1536"/>
              </a:xfrm>
            </p:grpSpPr>
            <p:sp>
              <p:nvSpPr>
                <p:cNvPr id="16" name="Oval 12"/>
                <p:cNvSpPr>
                  <a:spLocks noChangeArrowheads="1"/>
                </p:cNvSpPr>
                <p:nvPr/>
              </p:nvSpPr>
              <p:spPr bwMode="auto">
                <a:xfrm>
                  <a:off x="2430" y="1860"/>
                  <a:ext cx="576" cy="564"/>
                </a:xfrm>
                <a:prstGeom prst="ellipse">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zh-CN" altLang="zh-CN" sz="2400" dirty="0">
                    <a:latin typeface="Tahoma" panose="020B0604030504040204" pitchFamily="34" charset="0"/>
                    <a:ea typeface="微软雅黑" panose="020B0503020204020204" pitchFamily="34" charset="-122"/>
                  </a:endParaRPr>
                </a:p>
              </p:txBody>
            </p:sp>
            <p:sp>
              <p:nvSpPr>
                <p:cNvPr id="17" name="Oval 14"/>
                <p:cNvSpPr>
                  <a:spLocks noChangeArrowheads="1"/>
                </p:cNvSpPr>
                <p:nvPr/>
              </p:nvSpPr>
              <p:spPr bwMode="auto">
                <a:xfrm>
                  <a:off x="1632" y="2304"/>
                  <a:ext cx="336" cy="336"/>
                </a:xfrm>
                <a:prstGeom prst="ellipse">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dirty="0">
                      <a:latin typeface="Tahoma" panose="020B0604030504040204" pitchFamily="34" charset="0"/>
                      <a:ea typeface="微软雅黑" panose="020B0503020204020204" pitchFamily="34" charset="-122"/>
                    </a:rPr>
                    <a:t>A</a:t>
                  </a:r>
                </a:p>
              </p:txBody>
            </p:sp>
            <p:sp>
              <p:nvSpPr>
                <p:cNvPr id="18" name="Oval 15"/>
                <p:cNvSpPr>
                  <a:spLocks noChangeArrowheads="1"/>
                </p:cNvSpPr>
                <p:nvPr/>
              </p:nvSpPr>
              <p:spPr bwMode="auto">
                <a:xfrm>
                  <a:off x="3360" y="1104"/>
                  <a:ext cx="384" cy="336"/>
                </a:xfrm>
                <a:prstGeom prst="ellipse">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dirty="0">
                      <a:latin typeface="Tahoma" panose="020B0604030504040204" pitchFamily="34" charset="0"/>
                      <a:ea typeface="微软雅黑" panose="020B0503020204020204" pitchFamily="34" charset="-122"/>
                    </a:rPr>
                    <a:t>C</a:t>
                  </a:r>
                </a:p>
              </p:txBody>
            </p:sp>
          </p:grpSp>
        </p:grpSp>
        <p:sp>
          <p:nvSpPr>
            <p:cNvPr id="19" name="Oval 16"/>
            <p:cNvSpPr>
              <a:spLocks noChangeArrowheads="1"/>
            </p:cNvSpPr>
            <p:nvPr/>
          </p:nvSpPr>
          <p:spPr bwMode="auto">
            <a:xfrm>
              <a:off x="5148263" y="4005263"/>
              <a:ext cx="609600" cy="533400"/>
            </a:xfrm>
            <a:prstGeom prst="ellipse">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dirty="0">
                  <a:latin typeface="Tahoma" panose="020B0604030504040204" pitchFamily="34" charset="0"/>
                  <a:ea typeface="微软雅黑" panose="020B0503020204020204" pitchFamily="34" charset="-122"/>
                </a:rPr>
                <a:t>D</a:t>
              </a:r>
            </a:p>
          </p:txBody>
        </p:sp>
        <p:grpSp>
          <p:nvGrpSpPr>
            <p:cNvPr id="20" name="Group 24"/>
            <p:cNvGrpSpPr>
              <a:grpSpLocks/>
            </p:cNvGrpSpPr>
            <p:nvPr/>
          </p:nvGrpSpPr>
          <p:grpSpPr bwMode="auto">
            <a:xfrm>
              <a:off x="2895600" y="1905000"/>
              <a:ext cx="685800" cy="609600"/>
              <a:chOff x="1824" y="1200"/>
              <a:chExt cx="432" cy="384"/>
            </a:xfrm>
          </p:grpSpPr>
          <p:sp>
            <p:nvSpPr>
              <p:cNvPr id="21" name="Oval 17"/>
              <p:cNvSpPr>
                <a:spLocks noChangeArrowheads="1"/>
              </p:cNvSpPr>
              <p:nvPr/>
            </p:nvSpPr>
            <p:spPr bwMode="auto">
              <a:xfrm>
                <a:off x="1824" y="1200"/>
                <a:ext cx="432" cy="384"/>
              </a:xfrm>
              <a:prstGeom prst="ellipse">
                <a:avLst/>
              </a:prstGeom>
              <a:noFill/>
              <a:ln w="9525">
                <a:solidFill>
                  <a:schemeClr val="hlink"/>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2" name="Text Box 18"/>
              <p:cNvSpPr txBox="1">
                <a:spLocks noChangeArrowheads="1"/>
              </p:cNvSpPr>
              <p:nvPr/>
            </p:nvSpPr>
            <p:spPr bwMode="auto">
              <a:xfrm>
                <a:off x="1920" y="1248"/>
                <a:ext cx="22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kumimoji="1" lang="en-US" altLang="zh-CN" sz="2400" dirty="0">
                    <a:latin typeface="Tahoma" panose="020B0604030504040204" pitchFamily="34" charset="0"/>
                    <a:ea typeface="微软雅黑" panose="020B0503020204020204" pitchFamily="34" charset="-122"/>
                  </a:rPr>
                  <a:t>E</a:t>
                </a:r>
              </a:p>
            </p:txBody>
          </p:sp>
        </p:grpSp>
        <p:sp>
          <p:nvSpPr>
            <p:cNvPr id="23" name="Oval 19"/>
            <p:cNvSpPr>
              <a:spLocks noChangeArrowheads="1"/>
            </p:cNvSpPr>
            <p:nvPr/>
          </p:nvSpPr>
          <p:spPr bwMode="auto">
            <a:xfrm>
              <a:off x="5943600" y="1524000"/>
              <a:ext cx="609600" cy="533400"/>
            </a:xfrm>
            <a:prstGeom prst="ellipse">
              <a:avLst/>
            </a:prstGeom>
            <a:noFill/>
            <a:ln w="9525">
              <a:solidFill>
                <a:schemeClr val="hlink"/>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kumimoji="1" lang="en-US" altLang="zh-CN" sz="2400" dirty="0">
                  <a:latin typeface="Tahoma" panose="020B0604030504040204" pitchFamily="34" charset="0"/>
                  <a:ea typeface="微软雅黑" panose="020B0503020204020204" pitchFamily="34" charset="-122"/>
                </a:rPr>
                <a:t>F</a:t>
              </a:r>
            </a:p>
          </p:txBody>
        </p:sp>
        <p:grpSp>
          <p:nvGrpSpPr>
            <p:cNvPr id="24" name="Group 23"/>
            <p:cNvGrpSpPr>
              <a:grpSpLocks/>
            </p:cNvGrpSpPr>
            <p:nvPr/>
          </p:nvGrpSpPr>
          <p:grpSpPr bwMode="auto">
            <a:xfrm>
              <a:off x="4010025" y="2286000"/>
              <a:ext cx="685800" cy="609600"/>
              <a:chOff x="2526" y="1440"/>
              <a:chExt cx="432" cy="384"/>
            </a:xfrm>
          </p:grpSpPr>
          <p:sp>
            <p:nvSpPr>
              <p:cNvPr id="25" name="Oval 20"/>
              <p:cNvSpPr>
                <a:spLocks noChangeArrowheads="1"/>
              </p:cNvSpPr>
              <p:nvPr/>
            </p:nvSpPr>
            <p:spPr bwMode="auto">
              <a:xfrm>
                <a:off x="2526" y="1440"/>
                <a:ext cx="432" cy="384"/>
              </a:xfrm>
              <a:prstGeom prst="ellipse">
                <a:avLst/>
              </a:prstGeom>
              <a:noFill/>
              <a:ln w="9525">
                <a:solidFill>
                  <a:schemeClr val="hlink"/>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26" name="Text Box 21"/>
              <p:cNvSpPr txBox="1">
                <a:spLocks noChangeArrowheads="1"/>
              </p:cNvSpPr>
              <p:nvPr/>
            </p:nvSpPr>
            <p:spPr bwMode="auto">
              <a:xfrm>
                <a:off x="2544" y="1536"/>
                <a:ext cx="244"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2400" dirty="0">
                    <a:latin typeface="Tahoma" panose="020B0604030504040204" pitchFamily="34" charset="0"/>
                    <a:ea typeface="微软雅黑" panose="020B0503020204020204" pitchFamily="34" charset="-122"/>
                  </a:rPr>
                  <a:t>G</a:t>
                </a:r>
              </a:p>
            </p:txBody>
          </p:sp>
        </p:grpSp>
      </p:grpSp>
    </p:spTree>
    <p:extLst>
      <p:ext uri="{BB962C8B-B14F-4D97-AF65-F5344CB8AC3E}">
        <p14:creationId xmlns:p14="http://schemas.microsoft.com/office/powerpoint/2010/main" val="4081149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89650" y="358775"/>
            <a:ext cx="8554350" cy="5623967"/>
          </a:xfrm>
        </p:spPr>
      </p:pic>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spTree>
    <p:extLst>
      <p:ext uri="{BB962C8B-B14F-4D97-AF65-F5344CB8AC3E}">
        <p14:creationId xmlns:p14="http://schemas.microsoft.com/office/powerpoint/2010/main" val="27681619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6.3.4</a:t>
            </a:r>
            <a:r>
              <a:rPr lang="zh-CN" altLang="en-US" sz="2400" dirty="0"/>
              <a:t>市场定位的策略</a:t>
            </a:r>
          </a:p>
          <a:p>
            <a:r>
              <a:rPr lang="en-US" altLang="zh-CN" sz="2400" dirty="0"/>
              <a:t>1.</a:t>
            </a:r>
            <a:r>
              <a:rPr lang="zh-CN" altLang="en-US" sz="2400" dirty="0"/>
              <a:t>比附定位策略</a:t>
            </a:r>
          </a:p>
          <a:p>
            <a:r>
              <a:rPr lang="en-US" altLang="zh-CN" sz="2400" dirty="0"/>
              <a:t>2.</a:t>
            </a:r>
            <a:r>
              <a:rPr lang="zh-CN" altLang="en-US" sz="2400" dirty="0"/>
              <a:t>属性定位策略</a:t>
            </a:r>
          </a:p>
          <a:p>
            <a:r>
              <a:rPr lang="en-US" altLang="zh-CN" sz="2400" dirty="0"/>
              <a:t>3.</a:t>
            </a:r>
            <a:r>
              <a:rPr lang="zh-CN" altLang="en-US" sz="2400" dirty="0"/>
              <a:t>利益定位策略</a:t>
            </a:r>
          </a:p>
          <a:p>
            <a:r>
              <a:rPr lang="en-US" altLang="zh-CN" sz="2400" dirty="0"/>
              <a:t>4.</a:t>
            </a:r>
            <a:r>
              <a:rPr lang="zh-CN" altLang="en-US" sz="2400" dirty="0"/>
              <a:t>与竞争者划定界线的定位策略</a:t>
            </a:r>
          </a:p>
          <a:p>
            <a:r>
              <a:rPr lang="en-US" altLang="zh-CN" sz="2400" dirty="0"/>
              <a:t>5.</a:t>
            </a:r>
            <a:r>
              <a:rPr lang="zh-CN" altLang="en-US" sz="2400" dirty="0"/>
              <a:t>市场空当定位策略</a:t>
            </a:r>
          </a:p>
          <a:p>
            <a:r>
              <a:rPr lang="en-US" altLang="zh-CN" sz="2400" dirty="0"/>
              <a:t>6.</a:t>
            </a:r>
            <a:r>
              <a:rPr lang="zh-CN" altLang="en-US" sz="2400" dirty="0"/>
              <a:t>性价比定位策略</a:t>
            </a:r>
            <a:endParaRPr lang="en-US" altLang="zh-CN" sz="2400" dirty="0"/>
          </a:p>
          <a:p>
            <a:r>
              <a:rPr lang="en-US" altLang="zh-CN" sz="2400" dirty="0"/>
              <a:t>7.</a:t>
            </a:r>
            <a:r>
              <a:rPr lang="zh-CN" altLang="en-US" sz="2400" dirty="0"/>
              <a:t>使用者定位策略</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39</a:t>
            </a:fld>
            <a:endParaRPr lang="en-GB" altLang="en-GB"/>
          </a:p>
        </p:txBody>
      </p:sp>
    </p:spTree>
    <p:extLst>
      <p:ext uri="{BB962C8B-B14F-4D97-AF65-F5344CB8AC3E}">
        <p14:creationId xmlns:p14="http://schemas.microsoft.com/office/powerpoint/2010/main" val="2358403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57097" y="1308101"/>
            <a:ext cx="8034337" cy="5008564"/>
          </a:xfrm>
        </p:spPr>
        <p:txBody>
          <a:bodyPr/>
          <a:lstStyle/>
          <a:p>
            <a:pPr>
              <a:lnSpc>
                <a:spcPct val="120000"/>
              </a:lnSpc>
              <a:buFontTx/>
              <a:buNone/>
            </a:pPr>
            <a:r>
              <a:rPr lang="zh-CN" altLang="en-US" dirty="0"/>
              <a:t>市场细分是温德尔</a:t>
            </a:r>
            <a:r>
              <a:rPr lang="en-US" altLang="zh-CN" dirty="0"/>
              <a:t>.</a:t>
            </a:r>
            <a:r>
              <a:rPr lang="zh-CN" altLang="en-US" dirty="0"/>
              <a:t>斯密于</a:t>
            </a:r>
            <a:r>
              <a:rPr lang="en-US" altLang="zh-CN" dirty="0"/>
              <a:t>1956</a:t>
            </a:r>
            <a:r>
              <a:rPr lang="zh-CN" altLang="en-US" dirty="0"/>
              <a:t>年提出来的。其产生与发展的过程经历了三个阶段</a:t>
            </a:r>
          </a:p>
          <a:p>
            <a:pPr>
              <a:lnSpc>
                <a:spcPct val="120000"/>
              </a:lnSpc>
              <a:buFontTx/>
              <a:buNone/>
            </a:pPr>
            <a:r>
              <a:rPr lang="zh-CN" altLang="en-US" dirty="0"/>
              <a:t>    </a:t>
            </a:r>
            <a:r>
              <a:rPr lang="zh-CN" altLang="en-US" dirty="0">
                <a:solidFill>
                  <a:srgbClr val="FF0000"/>
                </a:solidFill>
              </a:rPr>
              <a:t>♫  大量市场营销</a:t>
            </a:r>
            <a:r>
              <a:rPr lang="zh-CN" altLang="en-US" dirty="0"/>
              <a:t>（西方工业化初期）</a:t>
            </a:r>
          </a:p>
          <a:p>
            <a:pPr>
              <a:lnSpc>
                <a:spcPct val="120000"/>
              </a:lnSpc>
              <a:buFontTx/>
              <a:buNone/>
            </a:pPr>
            <a:r>
              <a:rPr lang="zh-CN" altLang="en-US" dirty="0"/>
              <a:t>     在生产观念指导下，生产单一产品，满足整体需要，</a:t>
            </a:r>
            <a:r>
              <a:rPr lang="zh-CN" altLang="en-US" dirty="0">
                <a:solidFill>
                  <a:srgbClr val="C00000"/>
                </a:solidFill>
              </a:rPr>
              <a:t>无视消费者的需求差异性。</a:t>
            </a:r>
          </a:p>
          <a:p>
            <a:pPr>
              <a:lnSpc>
                <a:spcPct val="120000"/>
              </a:lnSpc>
              <a:buFontTx/>
              <a:buNone/>
            </a:pPr>
            <a:r>
              <a:rPr lang="zh-CN" altLang="en-US" dirty="0"/>
              <a:t>    </a:t>
            </a:r>
            <a:r>
              <a:rPr lang="zh-CN" altLang="en-US" dirty="0">
                <a:solidFill>
                  <a:srgbClr val="FF0000"/>
                </a:solidFill>
              </a:rPr>
              <a:t>♫   产品差异市场营销</a:t>
            </a:r>
            <a:r>
              <a:rPr lang="zh-CN" altLang="en-US" dirty="0"/>
              <a:t>（</a:t>
            </a:r>
            <a:r>
              <a:rPr lang="en-US" altLang="zh-CN" dirty="0"/>
              <a:t>1920—1945</a:t>
            </a:r>
            <a:r>
              <a:rPr lang="zh-CN" altLang="en-US" dirty="0"/>
              <a:t>）</a:t>
            </a:r>
          </a:p>
          <a:p>
            <a:pPr>
              <a:lnSpc>
                <a:spcPct val="120000"/>
              </a:lnSpc>
              <a:buFontTx/>
              <a:buNone/>
            </a:pPr>
            <a:r>
              <a:rPr lang="zh-CN" altLang="en-US" dirty="0"/>
              <a:t>    在推销观念指导下，生产不同的产品，以便消费者有较大的选择机会。</a:t>
            </a:r>
            <a:r>
              <a:rPr lang="zh-CN" altLang="en-US" dirty="0">
                <a:solidFill>
                  <a:srgbClr val="C00000"/>
                </a:solidFill>
              </a:rPr>
              <a:t>企业开始认识到产品差异的潜在价值，但差异来自竞争。</a:t>
            </a:r>
          </a:p>
          <a:p>
            <a:pPr>
              <a:lnSpc>
                <a:spcPct val="120000"/>
              </a:lnSpc>
              <a:buFontTx/>
              <a:buNone/>
            </a:pPr>
            <a:r>
              <a:rPr lang="zh-CN" altLang="en-US" dirty="0"/>
              <a:t>    </a:t>
            </a:r>
            <a:r>
              <a:rPr lang="zh-CN" altLang="en-US" dirty="0">
                <a:solidFill>
                  <a:srgbClr val="FF0000"/>
                </a:solidFill>
              </a:rPr>
              <a:t>♫  目标市场营销</a:t>
            </a:r>
            <a:r>
              <a:rPr lang="zh-CN" altLang="en-US" dirty="0"/>
              <a:t>（</a:t>
            </a:r>
            <a:r>
              <a:rPr lang="en-US" altLang="zh-CN" dirty="0"/>
              <a:t>50</a:t>
            </a:r>
            <a:r>
              <a:rPr lang="zh-CN" altLang="en-US" dirty="0"/>
              <a:t>年代以后）</a:t>
            </a:r>
          </a:p>
          <a:p>
            <a:pPr>
              <a:lnSpc>
                <a:spcPct val="120000"/>
              </a:lnSpc>
              <a:buFontTx/>
              <a:buNone/>
            </a:pPr>
            <a:r>
              <a:rPr lang="zh-CN" altLang="en-US" dirty="0"/>
              <a:t>    在市场营销观念指导下，生产不同的产品，满足不同的细分市场的需求。</a:t>
            </a:r>
            <a:r>
              <a:rPr lang="zh-CN" altLang="en-US" dirty="0">
                <a:solidFill>
                  <a:srgbClr val="C00000"/>
                </a:solidFill>
              </a:rPr>
              <a:t>差异不是市场竞争的结果，而是来自消费者的需求差别</a:t>
            </a:r>
            <a:r>
              <a:rPr lang="zh-CN" altLang="en-US" dirty="0"/>
              <a:t>。</a:t>
            </a:r>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sp>
        <p:nvSpPr>
          <p:cNvPr id="5" name="AutoShape 5"/>
          <p:cNvSpPr>
            <a:spLocks noChangeArrowheads="1"/>
          </p:cNvSpPr>
          <p:nvPr/>
        </p:nvSpPr>
        <p:spPr bwMode="auto">
          <a:xfrm>
            <a:off x="757097" y="711201"/>
            <a:ext cx="4894263" cy="431800"/>
          </a:xfrm>
          <a:prstGeom prst="flowChartAlternateProcess">
            <a:avLst/>
          </a:prstGeom>
          <a:gradFill rotWithShape="0">
            <a:gsLst>
              <a:gs pos="0">
                <a:srgbClr val="FF6600"/>
              </a:gs>
              <a:gs pos="100000">
                <a:srgbClr val="FFFF99"/>
              </a:gs>
            </a:gsLst>
            <a:lin ang="0" scaled="1"/>
          </a:gradFill>
          <a:ln>
            <a:noFill/>
          </a:ln>
          <a:effectLst>
            <a:outerShdw dist="107763" dir="2700000" algn="ctr" rotWithShape="0">
              <a:srgbClr val="808080"/>
            </a:outerShdw>
          </a:effectLst>
          <a:extLst>
            <a:ext uri="{91240B29-F687-4F45-9708-019B960494DF}">
              <a14:hiddenLine xmlns:a14="http://schemas.microsoft.com/office/drawing/2010/main" w="12700" cap="sq">
                <a:solidFill>
                  <a:schemeClr val="tx1"/>
                </a:solidFill>
                <a:miter lim="800000"/>
                <a:headEnd type="none" w="sm" len="sm"/>
                <a:tailEnd type="none" w="sm" len="sm"/>
              </a14:hiddenLine>
            </a:ext>
          </a:extLst>
        </p:spPr>
        <p:txBody>
          <a:bodyPr lIns="92075" tIns="46038" rIns="92075" bIns="46038" anchor="ctr"/>
          <a:lstStyle>
            <a:lvl1pPr algn="ctr">
              <a:defRPr kumimoji="1" sz="4400">
                <a:solidFill>
                  <a:schemeClr val="tx2"/>
                </a:solidFill>
                <a:latin typeface="Times New Roman" panose="02020603050405020304" pitchFamily="18" charset="0"/>
                <a:ea typeface="宋体" panose="02010600030101010101" pitchFamily="2" charset="-122"/>
              </a:defRPr>
            </a:lvl1pPr>
            <a:lvl2pPr algn="ctr">
              <a:defRPr kumimoji="1" sz="4400">
                <a:solidFill>
                  <a:schemeClr val="tx2"/>
                </a:solidFill>
                <a:latin typeface="Times New Roman" panose="02020603050405020304" pitchFamily="18" charset="0"/>
                <a:ea typeface="宋体" panose="02010600030101010101" pitchFamily="2" charset="-122"/>
              </a:defRPr>
            </a:lvl2pPr>
            <a:lvl3pPr algn="ctr">
              <a:defRPr kumimoji="1" sz="4400">
                <a:solidFill>
                  <a:schemeClr val="tx2"/>
                </a:solidFill>
                <a:latin typeface="Times New Roman" panose="02020603050405020304" pitchFamily="18" charset="0"/>
                <a:ea typeface="宋体" panose="02010600030101010101" pitchFamily="2" charset="-122"/>
              </a:defRPr>
            </a:lvl3pPr>
            <a:lvl4pPr algn="ctr">
              <a:defRPr kumimoji="1" sz="4400">
                <a:solidFill>
                  <a:schemeClr val="tx2"/>
                </a:solidFill>
                <a:latin typeface="Times New Roman" panose="02020603050405020304" pitchFamily="18" charset="0"/>
                <a:ea typeface="宋体" panose="02010600030101010101" pitchFamily="2" charset="-122"/>
              </a:defRPr>
            </a:lvl4pPr>
            <a:lvl5pPr algn="ctr">
              <a:defRPr kumimoji="1" sz="4400">
                <a:solidFill>
                  <a:schemeClr val="tx2"/>
                </a:solidFill>
                <a:latin typeface="Times New Roman" panose="02020603050405020304" pitchFamily="18" charset="0"/>
                <a:ea typeface="宋体" panose="02010600030101010101" pitchFamily="2" charset="-122"/>
              </a:defRPr>
            </a:lvl5pPr>
            <a:lvl6pPr marL="4572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000000"/>
                </a:solidFill>
                <a:effectLst/>
                <a:uLnTx/>
                <a:uFillTx/>
                <a:latin typeface="Garamond" panose="02020404030301010803" pitchFamily="18" charset="0"/>
                <a:ea typeface="微软雅黑" panose="020B0503020204020204" pitchFamily="34" charset="-122"/>
              </a:rPr>
              <a:t>市场细分的产生和发展过程</a:t>
            </a:r>
          </a:p>
        </p:txBody>
      </p:sp>
    </p:spTree>
    <p:extLst>
      <p:ext uri="{BB962C8B-B14F-4D97-AF65-F5344CB8AC3E}">
        <p14:creationId xmlns:p14="http://schemas.microsoft.com/office/powerpoint/2010/main" val="18566235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市场定位的误区</a:t>
            </a:r>
          </a:p>
        </p:txBody>
      </p:sp>
      <p:sp>
        <p:nvSpPr>
          <p:cNvPr id="3" name="内容占位符 2"/>
          <p:cNvSpPr>
            <a:spLocks noGrp="1"/>
          </p:cNvSpPr>
          <p:nvPr>
            <p:ph idx="1"/>
          </p:nvPr>
        </p:nvSpPr>
        <p:spPr>
          <a:xfrm>
            <a:off x="689544" y="979721"/>
            <a:ext cx="8034337" cy="5008564"/>
          </a:xfrm>
        </p:spPr>
        <p:txBody>
          <a:bodyPr/>
          <a:lstStyle/>
          <a:p>
            <a:pPr>
              <a:lnSpc>
                <a:spcPct val="150000"/>
              </a:lnSpc>
            </a:pPr>
            <a:r>
              <a:rPr lang="zh-CN" altLang="zh-CN" sz="2400" dirty="0"/>
              <a:t>（</a:t>
            </a:r>
            <a:r>
              <a:rPr lang="en-US" altLang="zh-CN" sz="2400" dirty="0"/>
              <a:t>1</a:t>
            </a:r>
            <a:r>
              <a:rPr lang="zh-CN" altLang="zh-CN" sz="2400" dirty="0"/>
              <a:t>）</a:t>
            </a:r>
            <a:r>
              <a:rPr lang="zh-CN" altLang="zh-CN" sz="2400" dirty="0">
                <a:solidFill>
                  <a:srgbClr val="C00000"/>
                </a:solidFill>
              </a:rPr>
              <a:t>定位过高</a:t>
            </a:r>
            <a:r>
              <a:rPr lang="zh-CN" altLang="zh-CN" sz="2400" dirty="0"/>
              <a:t>，容易造成消费者可望而不可即的心理，从而失去一部分有望成为企业产品拥护者的客户。</a:t>
            </a:r>
          </a:p>
          <a:p>
            <a:pPr>
              <a:lnSpc>
                <a:spcPct val="150000"/>
              </a:lnSpc>
            </a:pPr>
            <a:r>
              <a:rPr lang="zh-CN" altLang="zh-CN" sz="2400" dirty="0"/>
              <a:t>（</a:t>
            </a:r>
            <a:r>
              <a:rPr lang="en-US" altLang="zh-CN" sz="2400" dirty="0"/>
              <a:t>2</a:t>
            </a:r>
            <a:r>
              <a:rPr lang="zh-CN" altLang="zh-CN" sz="2400" dirty="0"/>
              <a:t>）</a:t>
            </a:r>
            <a:r>
              <a:rPr lang="zh-CN" altLang="zh-CN" sz="2400" dirty="0">
                <a:solidFill>
                  <a:srgbClr val="C00000"/>
                </a:solidFill>
              </a:rPr>
              <a:t>定位过低</a:t>
            </a:r>
            <a:r>
              <a:rPr lang="zh-CN" altLang="zh-CN" sz="2400" dirty="0"/>
              <a:t>，不能显示企业或产品的特色。</a:t>
            </a:r>
          </a:p>
          <a:p>
            <a:pPr>
              <a:lnSpc>
                <a:spcPct val="150000"/>
              </a:lnSpc>
            </a:pPr>
            <a:r>
              <a:rPr lang="zh-CN" altLang="zh-CN" sz="2400" dirty="0"/>
              <a:t>（</a:t>
            </a:r>
            <a:r>
              <a:rPr lang="en-US" altLang="zh-CN" sz="2400" dirty="0"/>
              <a:t>3</a:t>
            </a:r>
            <a:r>
              <a:rPr lang="zh-CN" altLang="zh-CN" sz="2400" dirty="0"/>
              <a:t>）</a:t>
            </a:r>
            <a:r>
              <a:rPr lang="zh-CN" altLang="zh-CN" sz="2400" dirty="0">
                <a:solidFill>
                  <a:srgbClr val="C00000"/>
                </a:solidFill>
              </a:rPr>
              <a:t>定位怀疑</a:t>
            </a:r>
            <a:r>
              <a:rPr lang="zh-CN" altLang="zh-CN" sz="2400" dirty="0"/>
              <a:t>，容易使客户觉得企业的产品在特色、价格或者制造商方面的一些宣传与实际不符，从而产生不信任感。</a:t>
            </a:r>
          </a:p>
          <a:p>
            <a:pPr>
              <a:lnSpc>
                <a:spcPct val="150000"/>
              </a:lnSpc>
            </a:pPr>
            <a:r>
              <a:rPr lang="zh-CN" altLang="zh-CN" sz="2400" dirty="0"/>
              <a:t>（</a:t>
            </a:r>
            <a:r>
              <a:rPr lang="en-US" altLang="zh-CN" sz="2400" dirty="0"/>
              <a:t>4</a:t>
            </a:r>
            <a:r>
              <a:rPr lang="zh-CN" altLang="zh-CN" sz="2400" dirty="0"/>
              <a:t>）</a:t>
            </a:r>
            <a:r>
              <a:rPr lang="zh-CN" altLang="zh-CN" sz="2400" dirty="0">
                <a:solidFill>
                  <a:srgbClr val="C00000"/>
                </a:solidFill>
              </a:rPr>
              <a:t>定位混乱</a:t>
            </a:r>
            <a:r>
              <a:rPr lang="zh-CN" altLang="zh-CN" sz="2400" dirty="0"/>
              <a:t>，会让企业产品在公众中没有明确统一的认知。这种混乱可能是由于定位主题或多层次宣传主题所致，也可能是由于产品定位变换太频繁所致。</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40</a:t>
            </a:fld>
            <a:endParaRPr lang="en-GB" altLang="en-GB"/>
          </a:p>
        </p:txBody>
      </p:sp>
    </p:spTree>
    <p:extLst>
      <p:ext uri="{BB962C8B-B14F-4D97-AF65-F5344CB8AC3E}">
        <p14:creationId xmlns:p14="http://schemas.microsoft.com/office/powerpoint/2010/main" val="1629497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43365" y="977901"/>
            <a:ext cx="8034337" cy="5008564"/>
          </a:xfrm>
        </p:spPr>
        <p:txBody>
          <a:bodyPr/>
          <a:lstStyle/>
          <a:p>
            <a:r>
              <a:rPr lang="zh-CN" altLang="en-US" sz="2400" dirty="0">
                <a:solidFill>
                  <a:srgbClr val="C00000"/>
                </a:solidFill>
              </a:rPr>
              <a:t>对市场细分的理解，应注意下列几点 ：</a:t>
            </a:r>
          </a:p>
          <a:p>
            <a:pPr eaLnBrk="1" hangingPunct="1">
              <a:buFont typeface="Wingdings" panose="05000000000000000000" pitchFamily="2" charset="2"/>
              <a:buChar char="Ø"/>
            </a:pPr>
            <a:r>
              <a:rPr lang="zh-CN" altLang="en-US" sz="2400" dirty="0"/>
              <a:t>市场细分不是对产品进行分类，而是</a:t>
            </a:r>
            <a:r>
              <a:rPr lang="zh-CN" altLang="en-US" sz="2400" dirty="0">
                <a:solidFill>
                  <a:srgbClr val="C00000"/>
                </a:solidFill>
              </a:rPr>
              <a:t>对消费者的需求和欲望进行分类 。</a:t>
            </a:r>
          </a:p>
          <a:p>
            <a:pPr eaLnBrk="1" hangingPunct="1">
              <a:buFont typeface="Wingdings" panose="05000000000000000000" pitchFamily="2" charset="2"/>
              <a:buChar char="Ø"/>
            </a:pPr>
            <a:r>
              <a:rPr lang="zh-CN" altLang="en-US" sz="2400" dirty="0">
                <a:solidFill>
                  <a:srgbClr val="C00000"/>
                </a:solidFill>
              </a:rPr>
              <a:t>分属于统一细分市场的消费者具有相近的需求倾向，分属于不同细分市场的消费者则在需求倾向上存在着明显的差异性。 </a:t>
            </a:r>
          </a:p>
          <a:p>
            <a:pPr eaLnBrk="1" hangingPunct="1">
              <a:buFont typeface="Wingdings" panose="05000000000000000000" pitchFamily="2" charset="2"/>
              <a:buChar char="Ø"/>
            </a:pPr>
            <a:r>
              <a:rPr lang="zh-CN" altLang="en-US" sz="2400" dirty="0"/>
              <a:t>不同细分市场在需求倾向上的差异性，</a:t>
            </a:r>
            <a:r>
              <a:rPr lang="zh-CN" altLang="en-US" sz="2400" dirty="0">
                <a:solidFill>
                  <a:srgbClr val="C00000"/>
                </a:solidFill>
              </a:rPr>
              <a:t>不仅可以表现在对产品的要求上，而且可以表现在对市场营销组合其他构成因素的要求上，</a:t>
            </a:r>
            <a:r>
              <a:rPr lang="zh-CN" altLang="en-US" sz="2400" dirty="0"/>
              <a:t>甚至综合表现在对企业整个市场营销组合要求的异同上。 </a:t>
            </a:r>
          </a:p>
          <a:p>
            <a:pPr eaLnBrk="1" hangingPunct="1">
              <a:buFont typeface="Wingdings" panose="05000000000000000000" pitchFamily="2" charset="2"/>
              <a:buChar char="Ø"/>
            </a:pPr>
            <a:r>
              <a:rPr lang="zh-CN" altLang="en-US" sz="2400" dirty="0"/>
              <a:t>市场细分不是简单分解，而是</a:t>
            </a:r>
            <a:r>
              <a:rPr lang="zh-CN" altLang="en-US" sz="2400" dirty="0">
                <a:solidFill>
                  <a:srgbClr val="C00000"/>
                </a:solidFill>
              </a:rPr>
              <a:t>一个分类组合过程</a:t>
            </a:r>
            <a:r>
              <a:rPr lang="zh-CN" altLang="en-US" sz="2400" dirty="0"/>
              <a:t>。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Tree>
    <p:extLst>
      <p:ext uri="{BB962C8B-B14F-4D97-AF65-F5344CB8AC3E}">
        <p14:creationId xmlns:p14="http://schemas.microsoft.com/office/powerpoint/2010/main" val="176133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市场细分的模式 </a:t>
            </a:r>
          </a:p>
        </p:txBody>
      </p:sp>
      <p:sp>
        <p:nvSpPr>
          <p:cNvPr id="3" name="内容占位符 2"/>
          <p:cNvSpPr>
            <a:spLocks noGrp="1"/>
          </p:cNvSpPr>
          <p:nvPr>
            <p:ph idx="1"/>
          </p:nvPr>
        </p:nvSpPr>
        <p:spPr>
          <a:xfrm>
            <a:off x="725452" y="977901"/>
            <a:ext cx="8034337" cy="5008564"/>
          </a:xfrm>
        </p:spPr>
        <p:txBody>
          <a:bodyPr/>
          <a:lstStyle/>
          <a:p>
            <a:pPr>
              <a:lnSpc>
                <a:spcPct val="150000"/>
              </a:lnSpc>
            </a:pPr>
            <a:r>
              <a:rPr lang="zh-CN" altLang="en-US" sz="2400" b="1" dirty="0">
                <a:solidFill>
                  <a:srgbClr val="C00000"/>
                </a:solidFill>
                <a:latin typeface="微软雅黑" panose="020B0503020204020204" pitchFamily="34" charset="-122"/>
              </a:rPr>
              <a:t>同质偏好模式</a:t>
            </a:r>
          </a:p>
          <a:p>
            <a:pPr>
              <a:lnSpc>
                <a:spcPct val="150000"/>
              </a:lnSpc>
            </a:pPr>
            <a:r>
              <a:rPr lang="zh-CN" altLang="en-US" sz="2400" dirty="0">
                <a:latin typeface="微软雅黑" panose="020B0503020204020204" pitchFamily="34" charset="-122"/>
              </a:rPr>
              <a:t>市场上所有消费者的偏好大致相同，集中在某一个或几个方面，显示不出很多的区分变数。</a:t>
            </a:r>
            <a:r>
              <a:rPr lang="zh-CN" altLang="en-US" sz="2400" dirty="0">
                <a:solidFill>
                  <a:schemeClr val="hlink"/>
                </a:solidFill>
                <a:latin typeface="微软雅黑" panose="020B0503020204020204" pitchFamily="34" charset="-122"/>
              </a:rPr>
              <a:t>   </a:t>
            </a:r>
          </a:p>
          <a:p>
            <a:pPr marL="0" lvl="0" indent="0" algn="just">
              <a:lnSpc>
                <a:spcPct val="150000"/>
              </a:lnSpc>
              <a:spcBef>
                <a:spcPct val="50000"/>
              </a:spcBef>
              <a:spcAft>
                <a:spcPct val="0"/>
              </a:spcAft>
              <a:buNone/>
              <a:tabLst/>
            </a:pPr>
            <a:r>
              <a:rPr kumimoji="1" lang="zh-CN" altLang="en-US" sz="2400" b="1" kern="1200" dirty="0">
                <a:solidFill>
                  <a:srgbClr val="C00000"/>
                </a:solidFill>
                <a:latin typeface="微软雅黑" panose="020B0503020204020204" pitchFamily="34" charset="-122"/>
              </a:rPr>
              <a:t>扩散偏好模式</a:t>
            </a:r>
          </a:p>
          <a:p>
            <a:pPr>
              <a:lnSpc>
                <a:spcPct val="150000"/>
              </a:lnSpc>
            </a:pPr>
            <a:r>
              <a:rPr lang="zh-CN" altLang="en-US" sz="2400" dirty="0">
                <a:latin typeface="微软雅黑" panose="020B0503020204020204" pitchFamily="34" charset="-122"/>
              </a:rPr>
              <a:t>市场上消费者的偏好、兴趣呈分散状态，不是集中在某一方面。</a:t>
            </a:r>
          </a:p>
          <a:p>
            <a:pPr marL="0" indent="0" algn="just">
              <a:lnSpc>
                <a:spcPct val="150000"/>
              </a:lnSpc>
              <a:spcBef>
                <a:spcPct val="50000"/>
              </a:spcBef>
              <a:spcAft>
                <a:spcPct val="0"/>
              </a:spcAft>
              <a:buNone/>
              <a:tabLst/>
            </a:pPr>
            <a:r>
              <a:rPr kumimoji="1" lang="zh-CN" altLang="en-US" sz="2400" b="1" kern="1200" dirty="0">
                <a:solidFill>
                  <a:srgbClr val="C00000"/>
                </a:solidFill>
                <a:latin typeface="微软雅黑" panose="020B0503020204020204" pitchFamily="34" charset="-122"/>
              </a:rPr>
              <a:t>集群偏好模式</a:t>
            </a:r>
          </a:p>
          <a:p>
            <a:pPr>
              <a:lnSpc>
                <a:spcPct val="150000"/>
              </a:lnSpc>
            </a:pPr>
            <a:r>
              <a:rPr lang="zh-CN" altLang="en-US" sz="2400" dirty="0">
                <a:latin typeface="微软雅黑" panose="020B0503020204020204" pitchFamily="34" charset="-122"/>
              </a:rPr>
              <a:t>市场上不同偏好的消费者组成不同的群体。</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spTree>
    <p:extLst>
      <p:ext uri="{BB962C8B-B14F-4D97-AF65-F5344CB8AC3E}">
        <p14:creationId xmlns:p14="http://schemas.microsoft.com/office/powerpoint/2010/main" val="1731732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034337" cy="31393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a:spcBef>
                <a:spcPct val="50000"/>
              </a:spcBef>
            </a:pPr>
            <a:endParaRPr lang="zh-CN" altLang="en-US" kern="1200" dirty="0">
              <a:solidFill>
                <a:schemeClr val="accent4">
                  <a:lumMod val="75000"/>
                  <a:lumOff val="25000"/>
                </a:schemeClr>
              </a:solidFill>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grpSp>
        <p:nvGrpSpPr>
          <p:cNvPr id="23" name="组合 22"/>
          <p:cNvGrpSpPr/>
          <p:nvPr/>
        </p:nvGrpSpPr>
        <p:grpSpPr>
          <a:xfrm>
            <a:off x="863039" y="2204864"/>
            <a:ext cx="7960042" cy="2606675"/>
            <a:chOff x="574358" y="2193925"/>
            <a:chExt cx="7960042" cy="2606675"/>
          </a:xfrm>
        </p:grpSpPr>
        <p:grpSp>
          <p:nvGrpSpPr>
            <p:cNvPr id="5" name="Group 12"/>
            <p:cNvGrpSpPr>
              <a:grpSpLocks/>
            </p:cNvGrpSpPr>
            <p:nvPr/>
          </p:nvGrpSpPr>
          <p:grpSpPr bwMode="auto">
            <a:xfrm>
              <a:off x="990600" y="2193925"/>
              <a:ext cx="7391400" cy="1752600"/>
              <a:chOff x="624" y="1152"/>
              <a:chExt cx="4656" cy="1104"/>
            </a:xfrm>
          </p:grpSpPr>
          <p:sp>
            <p:nvSpPr>
              <p:cNvPr id="6" name="Freeform 4"/>
              <p:cNvSpPr>
                <a:spLocks/>
              </p:cNvSpPr>
              <p:nvPr/>
            </p:nvSpPr>
            <p:spPr bwMode="auto">
              <a:xfrm>
                <a:off x="624" y="1152"/>
                <a:ext cx="1200" cy="1104"/>
              </a:xfrm>
              <a:custGeom>
                <a:avLst/>
                <a:gdLst>
                  <a:gd name="T0" fmla="*/ 0 w 1200"/>
                  <a:gd name="T1" fmla="*/ 0 h 1104"/>
                  <a:gd name="T2" fmla="*/ 0 w 1200"/>
                  <a:gd name="T3" fmla="*/ 1104 h 1104"/>
                  <a:gd name="T4" fmla="*/ 1200 w 1200"/>
                  <a:gd name="T5" fmla="*/ 1104 h 1104"/>
                </a:gdLst>
                <a:ahLst/>
                <a:cxnLst>
                  <a:cxn ang="0">
                    <a:pos x="T0" y="T1"/>
                  </a:cxn>
                  <a:cxn ang="0">
                    <a:pos x="T2" y="T3"/>
                  </a:cxn>
                  <a:cxn ang="0">
                    <a:pos x="T4" y="T5"/>
                  </a:cxn>
                </a:cxnLst>
                <a:rect l="0" t="0" r="r" b="b"/>
                <a:pathLst>
                  <a:path w="1200" h="1104">
                    <a:moveTo>
                      <a:pt x="0" y="0"/>
                    </a:moveTo>
                    <a:lnTo>
                      <a:pt x="0" y="1104"/>
                    </a:lnTo>
                    <a:lnTo>
                      <a:pt x="1200" y="1104"/>
                    </a:ln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7" name="Freeform 5"/>
              <p:cNvSpPr>
                <a:spLocks/>
              </p:cNvSpPr>
              <p:nvPr/>
            </p:nvSpPr>
            <p:spPr bwMode="auto">
              <a:xfrm>
                <a:off x="2352" y="1152"/>
                <a:ext cx="1200" cy="1104"/>
              </a:xfrm>
              <a:custGeom>
                <a:avLst/>
                <a:gdLst>
                  <a:gd name="T0" fmla="*/ 0 w 1200"/>
                  <a:gd name="T1" fmla="*/ 0 h 1104"/>
                  <a:gd name="T2" fmla="*/ 0 w 1200"/>
                  <a:gd name="T3" fmla="*/ 1104 h 1104"/>
                  <a:gd name="T4" fmla="*/ 1200 w 1200"/>
                  <a:gd name="T5" fmla="*/ 1104 h 1104"/>
                </a:gdLst>
                <a:ahLst/>
                <a:cxnLst>
                  <a:cxn ang="0">
                    <a:pos x="T0" y="T1"/>
                  </a:cxn>
                  <a:cxn ang="0">
                    <a:pos x="T2" y="T3"/>
                  </a:cxn>
                  <a:cxn ang="0">
                    <a:pos x="T4" y="T5"/>
                  </a:cxn>
                </a:cxnLst>
                <a:rect l="0" t="0" r="r" b="b"/>
                <a:pathLst>
                  <a:path w="1200" h="1104">
                    <a:moveTo>
                      <a:pt x="0" y="0"/>
                    </a:moveTo>
                    <a:lnTo>
                      <a:pt x="0" y="1104"/>
                    </a:lnTo>
                    <a:lnTo>
                      <a:pt x="1200" y="1104"/>
                    </a:ln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8" name="Freeform 6"/>
              <p:cNvSpPr>
                <a:spLocks/>
              </p:cNvSpPr>
              <p:nvPr/>
            </p:nvSpPr>
            <p:spPr bwMode="auto">
              <a:xfrm>
                <a:off x="4080" y="1152"/>
                <a:ext cx="1200" cy="1104"/>
              </a:xfrm>
              <a:custGeom>
                <a:avLst/>
                <a:gdLst>
                  <a:gd name="T0" fmla="*/ 0 w 1200"/>
                  <a:gd name="T1" fmla="*/ 0 h 1104"/>
                  <a:gd name="T2" fmla="*/ 0 w 1200"/>
                  <a:gd name="T3" fmla="*/ 1104 h 1104"/>
                  <a:gd name="T4" fmla="*/ 1200 w 1200"/>
                  <a:gd name="T5" fmla="*/ 1104 h 1104"/>
                </a:gdLst>
                <a:ahLst/>
                <a:cxnLst>
                  <a:cxn ang="0">
                    <a:pos x="T0" y="T1"/>
                  </a:cxn>
                  <a:cxn ang="0">
                    <a:pos x="T2" y="T3"/>
                  </a:cxn>
                  <a:cxn ang="0">
                    <a:pos x="T4" y="T5"/>
                  </a:cxn>
                </a:cxnLst>
                <a:rect l="0" t="0" r="r" b="b"/>
                <a:pathLst>
                  <a:path w="1200" h="1104">
                    <a:moveTo>
                      <a:pt x="0" y="0"/>
                    </a:moveTo>
                    <a:lnTo>
                      <a:pt x="0" y="1104"/>
                    </a:lnTo>
                    <a:lnTo>
                      <a:pt x="1200" y="1104"/>
                    </a:lnTo>
                  </a:path>
                </a:pathLst>
              </a:custGeom>
              <a:noFill/>
              <a:ln w="95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ea typeface="微软雅黑" panose="020B0503020204020204" pitchFamily="34" charset="-122"/>
                </a:endParaRPr>
              </a:p>
            </p:txBody>
          </p:sp>
          <p:sp>
            <p:nvSpPr>
              <p:cNvPr id="9" name="Oval 7" descr="5%"/>
              <p:cNvSpPr>
                <a:spLocks noChangeArrowheads="1"/>
              </p:cNvSpPr>
              <p:nvPr/>
            </p:nvSpPr>
            <p:spPr bwMode="auto">
              <a:xfrm>
                <a:off x="1008" y="1344"/>
                <a:ext cx="528" cy="528"/>
              </a:xfrm>
              <a:prstGeom prst="ellipse">
                <a:avLst/>
              </a:prstGeom>
              <a:pattFill prst="pct5">
                <a:fgClr>
                  <a:schemeClr val="accent2"/>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0" name="Oval 8" descr="5%"/>
              <p:cNvSpPr>
                <a:spLocks noChangeArrowheads="1"/>
              </p:cNvSpPr>
              <p:nvPr/>
            </p:nvSpPr>
            <p:spPr bwMode="auto">
              <a:xfrm>
                <a:off x="4800" y="1296"/>
                <a:ext cx="288" cy="288"/>
              </a:xfrm>
              <a:prstGeom prst="ellipse">
                <a:avLst/>
              </a:prstGeom>
              <a:pattFill prst="pct5">
                <a:fgClr>
                  <a:schemeClr val="accent2"/>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1" name="Oval 9" descr="5%"/>
              <p:cNvSpPr>
                <a:spLocks noChangeArrowheads="1"/>
              </p:cNvSpPr>
              <p:nvPr/>
            </p:nvSpPr>
            <p:spPr bwMode="auto">
              <a:xfrm>
                <a:off x="4320" y="1824"/>
                <a:ext cx="288" cy="192"/>
              </a:xfrm>
              <a:prstGeom prst="ellipse">
                <a:avLst/>
              </a:prstGeom>
              <a:pattFill prst="pct5">
                <a:fgClr>
                  <a:schemeClr val="accent2"/>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2" name="Oval 10" descr="5%"/>
              <p:cNvSpPr>
                <a:spLocks noChangeArrowheads="1"/>
              </p:cNvSpPr>
              <p:nvPr/>
            </p:nvSpPr>
            <p:spPr bwMode="auto">
              <a:xfrm>
                <a:off x="4080" y="1488"/>
                <a:ext cx="144" cy="144"/>
              </a:xfrm>
              <a:prstGeom prst="ellipse">
                <a:avLst/>
              </a:prstGeom>
              <a:pattFill prst="pct5">
                <a:fgClr>
                  <a:schemeClr val="accent2"/>
                </a:fgClr>
                <a:bgClr>
                  <a:schemeClr val="tx1"/>
                </a:bgClr>
              </a:patt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sp>
            <p:nvSpPr>
              <p:cNvPr id="13" name="Rectangle 11" descr="5%"/>
              <p:cNvSpPr>
                <a:spLocks noChangeArrowheads="1"/>
              </p:cNvSpPr>
              <p:nvPr/>
            </p:nvSpPr>
            <p:spPr bwMode="auto">
              <a:xfrm>
                <a:off x="2400" y="1200"/>
                <a:ext cx="1104" cy="1008"/>
              </a:xfrm>
              <a:prstGeom prst="rect">
                <a:avLst/>
              </a:prstGeom>
              <a:pattFill prst="pct5">
                <a:fgClr>
                  <a:schemeClr val="accent2"/>
                </a:fgClr>
                <a:bgClr>
                  <a:schemeClr val="tx1"/>
                </a:bgClr>
              </a:patt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ea typeface="微软雅黑" panose="020B0503020204020204" pitchFamily="34" charset="-122"/>
                </a:endParaRPr>
              </a:p>
            </p:txBody>
          </p:sp>
        </p:grpSp>
        <p:sp>
          <p:nvSpPr>
            <p:cNvPr id="14" name="Text Box 13"/>
            <p:cNvSpPr txBox="1">
              <a:spLocks noChangeArrowheads="1"/>
            </p:cNvSpPr>
            <p:nvPr/>
          </p:nvSpPr>
          <p:spPr bwMode="auto">
            <a:xfrm>
              <a:off x="1523999" y="3946525"/>
              <a:ext cx="74309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dirty="0">
                  <a:solidFill>
                    <a:schemeClr val="accent4">
                      <a:lumMod val="75000"/>
                      <a:lumOff val="25000"/>
                    </a:schemeClr>
                  </a:solidFill>
                  <a:ea typeface="微软雅黑" panose="020B0503020204020204" pitchFamily="34" charset="-122"/>
                </a:rPr>
                <a:t>甜份</a:t>
              </a:r>
            </a:p>
          </p:txBody>
        </p:sp>
        <p:sp>
          <p:nvSpPr>
            <p:cNvPr id="15" name="Text Box 14"/>
            <p:cNvSpPr txBox="1">
              <a:spLocks noChangeArrowheads="1"/>
            </p:cNvSpPr>
            <p:nvPr/>
          </p:nvSpPr>
          <p:spPr bwMode="auto">
            <a:xfrm>
              <a:off x="4318200" y="3975070"/>
              <a:ext cx="88859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dirty="0">
                  <a:solidFill>
                    <a:schemeClr val="accent4">
                      <a:lumMod val="75000"/>
                      <a:lumOff val="25000"/>
                    </a:schemeClr>
                  </a:solidFill>
                  <a:ea typeface="微软雅黑" panose="020B0503020204020204" pitchFamily="34" charset="-122"/>
                </a:rPr>
                <a:t>甜份</a:t>
              </a:r>
            </a:p>
          </p:txBody>
        </p:sp>
        <p:sp>
          <p:nvSpPr>
            <p:cNvPr id="16" name="Text Box 15"/>
            <p:cNvSpPr txBox="1">
              <a:spLocks noChangeArrowheads="1"/>
            </p:cNvSpPr>
            <p:nvPr/>
          </p:nvSpPr>
          <p:spPr bwMode="auto">
            <a:xfrm>
              <a:off x="6934200" y="3946525"/>
              <a:ext cx="75570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a:spcBef>
                  <a:spcPct val="50000"/>
                </a:spcBef>
                <a:defRPr>
                  <a:solidFill>
                    <a:srgbClr val="FFFF00"/>
                  </a:solidFill>
                </a:defRPr>
              </a:lvl1pPr>
            </a:lstStyle>
            <a:p>
              <a:r>
                <a:rPr lang="zh-CN" altLang="en-US" sz="2000" dirty="0">
                  <a:solidFill>
                    <a:schemeClr val="accent4">
                      <a:lumMod val="75000"/>
                      <a:lumOff val="25000"/>
                    </a:schemeClr>
                  </a:solidFill>
                  <a:ea typeface="微软雅黑" panose="020B0503020204020204" pitchFamily="34" charset="-122"/>
                </a:rPr>
                <a:t>甜份</a:t>
              </a:r>
            </a:p>
          </p:txBody>
        </p:sp>
        <p:sp>
          <p:nvSpPr>
            <p:cNvPr id="17" name="Text Box 16"/>
            <p:cNvSpPr txBox="1">
              <a:spLocks noChangeArrowheads="1"/>
            </p:cNvSpPr>
            <p:nvPr/>
          </p:nvSpPr>
          <p:spPr bwMode="auto">
            <a:xfrm>
              <a:off x="574358" y="2879725"/>
              <a:ext cx="49244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l">
                <a:spcBef>
                  <a:spcPct val="50000"/>
                </a:spcBef>
              </a:pPr>
              <a:r>
                <a:rPr lang="zh-CN" altLang="en-US" sz="2000" dirty="0">
                  <a:solidFill>
                    <a:schemeClr val="accent4">
                      <a:lumMod val="75000"/>
                      <a:lumOff val="25000"/>
                    </a:schemeClr>
                  </a:solidFill>
                  <a:ea typeface="微软雅黑" panose="020B0503020204020204" pitchFamily="34" charset="-122"/>
                </a:rPr>
                <a:t>奶油</a:t>
              </a:r>
            </a:p>
          </p:txBody>
        </p:sp>
        <p:sp>
          <p:nvSpPr>
            <p:cNvPr id="18" name="Text Box 17"/>
            <p:cNvSpPr txBox="1">
              <a:spLocks noChangeArrowheads="1"/>
            </p:cNvSpPr>
            <p:nvPr/>
          </p:nvSpPr>
          <p:spPr bwMode="auto">
            <a:xfrm>
              <a:off x="3317558" y="2879725"/>
              <a:ext cx="49244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l">
                <a:spcBef>
                  <a:spcPct val="50000"/>
                </a:spcBef>
              </a:pPr>
              <a:r>
                <a:rPr lang="zh-CN" altLang="en-US" sz="2000" dirty="0">
                  <a:solidFill>
                    <a:schemeClr val="accent4">
                      <a:lumMod val="75000"/>
                      <a:lumOff val="25000"/>
                    </a:schemeClr>
                  </a:solidFill>
                  <a:ea typeface="微软雅黑" panose="020B0503020204020204" pitchFamily="34" charset="-122"/>
                </a:rPr>
                <a:t>奶油</a:t>
              </a:r>
            </a:p>
          </p:txBody>
        </p:sp>
        <p:sp>
          <p:nvSpPr>
            <p:cNvPr id="19" name="Text Box 18"/>
            <p:cNvSpPr txBox="1">
              <a:spLocks noChangeArrowheads="1"/>
            </p:cNvSpPr>
            <p:nvPr/>
          </p:nvSpPr>
          <p:spPr bwMode="auto">
            <a:xfrm>
              <a:off x="6060758" y="2879725"/>
              <a:ext cx="492443"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lgn="l">
                <a:spcBef>
                  <a:spcPct val="50000"/>
                </a:spcBef>
              </a:pPr>
              <a:r>
                <a:rPr lang="zh-CN" altLang="en-US" sz="2000" dirty="0">
                  <a:solidFill>
                    <a:schemeClr val="accent4">
                      <a:lumMod val="75000"/>
                      <a:lumOff val="25000"/>
                    </a:schemeClr>
                  </a:solidFill>
                  <a:ea typeface="微软雅黑" panose="020B0503020204020204" pitchFamily="34" charset="-122"/>
                </a:rPr>
                <a:t>奶油</a:t>
              </a:r>
            </a:p>
          </p:txBody>
        </p:sp>
        <p:sp>
          <p:nvSpPr>
            <p:cNvPr id="20" name="Text Box 19"/>
            <p:cNvSpPr txBox="1">
              <a:spLocks noChangeArrowheads="1"/>
            </p:cNvSpPr>
            <p:nvPr/>
          </p:nvSpPr>
          <p:spPr bwMode="auto">
            <a:xfrm>
              <a:off x="914400" y="4387850"/>
              <a:ext cx="205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a:spcBef>
                  <a:spcPct val="50000"/>
                </a:spcBef>
                <a:defRPr sz="2000">
                  <a:solidFill>
                    <a:srgbClr val="FFFF00"/>
                  </a:solidFill>
                </a:defRPr>
              </a:lvl1pPr>
            </a:lstStyle>
            <a:p>
              <a:r>
                <a:rPr lang="zh-CN" altLang="en-US" dirty="0">
                  <a:solidFill>
                    <a:schemeClr val="accent4">
                      <a:lumMod val="75000"/>
                      <a:lumOff val="25000"/>
                    </a:schemeClr>
                  </a:solidFill>
                  <a:ea typeface="微软雅黑" panose="020B0503020204020204" pitchFamily="34" charset="-122"/>
                </a:rPr>
                <a:t>（</a:t>
              </a:r>
              <a:r>
                <a:rPr lang="en-US" altLang="zh-CN" dirty="0">
                  <a:solidFill>
                    <a:schemeClr val="accent4">
                      <a:lumMod val="75000"/>
                      <a:lumOff val="25000"/>
                    </a:schemeClr>
                  </a:solidFill>
                  <a:ea typeface="微软雅黑" panose="020B0503020204020204" pitchFamily="34" charset="-122"/>
                </a:rPr>
                <a:t>a</a:t>
              </a:r>
              <a:r>
                <a:rPr lang="zh-CN" altLang="en-US" dirty="0">
                  <a:solidFill>
                    <a:schemeClr val="accent4">
                      <a:lumMod val="75000"/>
                      <a:lumOff val="25000"/>
                    </a:schemeClr>
                  </a:solidFill>
                  <a:ea typeface="微软雅黑" panose="020B0503020204020204" pitchFamily="34" charset="-122"/>
                </a:rPr>
                <a:t>）同质偏好</a:t>
              </a:r>
            </a:p>
          </p:txBody>
        </p:sp>
        <p:sp>
          <p:nvSpPr>
            <p:cNvPr id="21" name="Text Box 20"/>
            <p:cNvSpPr txBox="1">
              <a:spLocks noChangeArrowheads="1"/>
            </p:cNvSpPr>
            <p:nvPr/>
          </p:nvSpPr>
          <p:spPr bwMode="auto">
            <a:xfrm>
              <a:off x="3733800" y="4403725"/>
              <a:ext cx="205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solidFill>
                    <a:schemeClr val="accent4">
                      <a:lumMod val="75000"/>
                      <a:lumOff val="25000"/>
                    </a:schemeClr>
                  </a:solidFill>
                  <a:ea typeface="微软雅黑" panose="020B0503020204020204" pitchFamily="34" charset="-122"/>
                </a:rPr>
                <a:t>（</a:t>
              </a:r>
              <a:r>
                <a:rPr lang="en-US" altLang="zh-CN" sz="2000" dirty="0">
                  <a:solidFill>
                    <a:schemeClr val="accent4">
                      <a:lumMod val="75000"/>
                      <a:lumOff val="25000"/>
                    </a:schemeClr>
                  </a:solidFill>
                  <a:ea typeface="微软雅黑" panose="020B0503020204020204" pitchFamily="34" charset="-122"/>
                </a:rPr>
                <a:t>b</a:t>
              </a:r>
              <a:r>
                <a:rPr lang="zh-CN" altLang="en-US" sz="2000" dirty="0">
                  <a:solidFill>
                    <a:schemeClr val="accent4">
                      <a:lumMod val="75000"/>
                      <a:lumOff val="25000"/>
                    </a:schemeClr>
                  </a:solidFill>
                  <a:ea typeface="微软雅黑" panose="020B0503020204020204" pitchFamily="34" charset="-122"/>
                </a:rPr>
                <a:t>）扩散偏好</a:t>
              </a:r>
            </a:p>
          </p:txBody>
        </p:sp>
        <p:sp>
          <p:nvSpPr>
            <p:cNvPr id="22" name="Text Box 21"/>
            <p:cNvSpPr txBox="1">
              <a:spLocks noChangeArrowheads="1"/>
            </p:cNvSpPr>
            <p:nvPr/>
          </p:nvSpPr>
          <p:spPr bwMode="auto">
            <a:xfrm>
              <a:off x="6477000" y="4387850"/>
              <a:ext cx="2057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solidFill>
                    <a:schemeClr val="accent4">
                      <a:lumMod val="75000"/>
                      <a:lumOff val="25000"/>
                    </a:schemeClr>
                  </a:solidFill>
                  <a:ea typeface="微软雅黑" panose="020B0503020204020204" pitchFamily="34" charset="-122"/>
                </a:rPr>
                <a:t>（</a:t>
              </a:r>
              <a:r>
                <a:rPr lang="en-US" altLang="zh-CN" sz="2000" dirty="0">
                  <a:solidFill>
                    <a:schemeClr val="accent4">
                      <a:lumMod val="75000"/>
                      <a:lumOff val="25000"/>
                    </a:schemeClr>
                  </a:solidFill>
                  <a:ea typeface="微软雅黑" panose="020B0503020204020204" pitchFamily="34" charset="-122"/>
                </a:rPr>
                <a:t>c</a:t>
              </a:r>
              <a:r>
                <a:rPr lang="zh-CN" altLang="en-US" sz="2000" dirty="0">
                  <a:solidFill>
                    <a:schemeClr val="accent4">
                      <a:lumMod val="75000"/>
                      <a:lumOff val="25000"/>
                    </a:schemeClr>
                  </a:solidFill>
                  <a:ea typeface="微软雅黑" panose="020B0503020204020204" pitchFamily="34" charset="-122"/>
                </a:rPr>
                <a:t>）集群偏好</a:t>
              </a:r>
            </a:p>
          </p:txBody>
        </p:sp>
      </p:grpSp>
    </p:spTree>
    <p:extLst>
      <p:ext uri="{BB962C8B-B14F-4D97-AF65-F5344CB8AC3E}">
        <p14:creationId xmlns:p14="http://schemas.microsoft.com/office/powerpoint/2010/main" val="15353304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en-US" altLang="zh-CN" sz="2400" dirty="0"/>
              <a:t>2.</a:t>
            </a:r>
            <a:r>
              <a:rPr lang="zh-CN" altLang="zh-CN" sz="2400" dirty="0"/>
              <a:t>市场细分的作用</a:t>
            </a:r>
          </a:p>
          <a:p>
            <a:pPr>
              <a:lnSpc>
                <a:spcPct val="150000"/>
              </a:lnSpc>
            </a:pPr>
            <a:r>
              <a:rPr lang="zh-CN" altLang="zh-CN" sz="2400" dirty="0"/>
              <a:t>（</a:t>
            </a:r>
            <a:r>
              <a:rPr lang="en-US" altLang="zh-CN" sz="2400" dirty="0"/>
              <a:t>1</a:t>
            </a:r>
            <a:r>
              <a:rPr lang="zh-CN" altLang="zh-CN" sz="2400" dirty="0"/>
              <a:t>）有利于发现有价值的营销机会。</a:t>
            </a:r>
          </a:p>
          <a:p>
            <a:pPr>
              <a:lnSpc>
                <a:spcPct val="150000"/>
              </a:lnSpc>
            </a:pPr>
            <a:r>
              <a:rPr lang="zh-CN" altLang="zh-CN" sz="2400" dirty="0"/>
              <a:t>（</a:t>
            </a:r>
            <a:r>
              <a:rPr lang="en-US" altLang="zh-CN" sz="2400" dirty="0"/>
              <a:t>2</a:t>
            </a:r>
            <a:r>
              <a:rPr lang="zh-CN" altLang="zh-CN" sz="2400" dirty="0"/>
              <a:t>）有利于企业合理利用资源，发挥自身优势。</a:t>
            </a:r>
          </a:p>
          <a:p>
            <a:pPr>
              <a:lnSpc>
                <a:spcPct val="150000"/>
              </a:lnSpc>
            </a:pPr>
            <a:r>
              <a:rPr lang="zh-CN" altLang="zh-CN" sz="2400" dirty="0"/>
              <a:t>（</a:t>
            </a:r>
            <a:r>
              <a:rPr lang="en-US" altLang="zh-CN" sz="2400" dirty="0"/>
              <a:t>3</a:t>
            </a:r>
            <a:r>
              <a:rPr lang="zh-CN" altLang="zh-CN" sz="2400" dirty="0"/>
              <a:t>）有利于营销组合决策。</a:t>
            </a:r>
            <a:endParaRPr lang="en-US" altLang="zh-CN" sz="2400" dirty="0"/>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spTree>
    <p:extLst>
      <p:ext uri="{BB962C8B-B14F-4D97-AF65-F5344CB8AC3E}">
        <p14:creationId xmlns:p14="http://schemas.microsoft.com/office/powerpoint/2010/main" val="7802641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sp>
        <p:nvSpPr>
          <p:cNvPr id="5" name="Rectangle 3"/>
          <p:cNvSpPr>
            <a:spLocks noChangeArrowheads="1"/>
          </p:cNvSpPr>
          <p:nvPr/>
        </p:nvSpPr>
        <p:spPr bwMode="auto">
          <a:xfrm>
            <a:off x="1447800" y="2362200"/>
            <a:ext cx="2514600" cy="609600"/>
          </a:xfrm>
          <a:prstGeom prst="rect">
            <a:avLst/>
          </a:prstGeom>
          <a:solidFill>
            <a:schemeClr val="accent1"/>
          </a:solidFill>
          <a:ln w="9525" cmpd="sng">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400" dirty="0">
                <a:ea typeface="微软雅黑" panose="020B0503020204020204" pitchFamily="34" charset="-122"/>
              </a:rPr>
              <a:t>可进入原则</a:t>
            </a:r>
          </a:p>
        </p:txBody>
      </p:sp>
      <p:sp>
        <p:nvSpPr>
          <p:cNvPr id="6" name="Rectangle 4"/>
          <p:cNvSpPr>
            <a:spLocks noChangeArrowheads="1"/>
          </p:cNvSpPr>
          <p:nvPr/>
        </p:nvSpPr>
        <p:spPr bwMode="auto">
          <a:xfrm>
            <a:off x="1447800" y="4648200"/>
            <a:ext cx="2514600" cy="609600"/>
          </a:xfrm>
          <a:prstGeom prst="rect">
            <a:avLst/>
          </a:prstGeom>
          <a:solidFill>
            <a:schemeClr val="accent1"/>
          </a:solidFill>
          <a:ln w="9525" cmpd="sng">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400" dirty="0">
                <a:ea typeface="微软雅黑" panose="020B0503020204020204" pitchFamily="34" charset="-122"/>
              </a:rPr>
              <a:t>稳定性原则</a:t>
            </a:r>
          </a:p>
        </p:txBody>
      </p:sp>
      <p:sp>
        <p:nvSpPr>
          <p:cNvPr id="7" name="Rectangle 5"/>
          <p:cNvSpPr>
            <a:spLocks noChangeArrowheads="1"/>
          </p:cNvSpPr>
          <p:nvPr/>
        </p:nvSpPr>
        <p:spPr bwMode="auto">
          <a:xfrm>
            <a:off x="1447800" y="3886200"/>
            <a:ext cx="2514600" cy="609600"/>
          </a:xfrm>
          <a:prstGeom prst="rect">
            <a:avLst/>
          </a:prstGeom>
          <a:solidFill>
            <a:schemeClr val="accent1"/>
          </a:solidFill>
          <a:ln w="9525" cmpd="sng">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400" dirty="0">
                <a:ea typeface="微软雅黑" panose="020B0503020204020204" pitchFamily="34" charset="-122"/>
              </a:rPr>
              <a:t>可赢利原则</a:t>
            </a:r>
          </a:p>
        </p:txBody>
      </p:sp>
      <p:sp>
        <p:nvSpPr>
          <p:cNvPr id="8" name="Rectangle 6"/>
          <p:cNvSpPr>
            <a:spLocks noChangeArrowheads="1"/>
          </p:cNvSpPr>
          <p:nvPr/>
        </p:nvSpPr>
        <p:spPr bwMode="auto">
          <a:xfrm>
            <a:off x="1447800" y="3124200"/>
            <a:ext cx="2514600" cy="609600"/>
          </a:xfrm>
          <a:prstGeom prst="rect">
            <a:avLst/>
          </a:prstGeom>
          <a:solidFill>
            <a:schemeClr val="accent1"/>
          </a:solidFill>
          <a:ln w="9525" cmpd="sng">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400" dirty="0">
                <a:ea typeface="微软雅黑" panose="020B0503020204020204" pitchFamily="34" charset="-122"/>
              </a:rPr>
              <a:t>可测量原则</a:t>
            </a:r>
          </a:p>
        </p:txBody>
      </p:sp>
      <p:sp>
        <p:nvSpPr>
          <p:cNvPr id="18" name="Rectangle 4"/>
          <p:cNvSpPr>
            <a:spLocks noGrp="1" noChangeArrowheads="1"/>
          </p:cNvSpPr>
          <p:nvPr>
            <p:ph idx="1"/>
          </p:nvPr>
        </p:nvSpPr>
        <p:spPr bwMode="auto">
          <a:xfrm>
            <a:off x="1447801" y="5410200"/>
            <a:ext cx="2514599" cy="609599"/>
          </a:xfrm>
          <a:prstGeom prst="rect">
            <a:avLst/>
          </a:prstGeom>
          <a:solidFill>
            <a:schemeClr val="accent1"/>
          </a:solidFill>
          <a:ln w="9525" cmpd="sng">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marL="0" indent="0" algn="ctr">
              <a:buNone/>
            </a:pPr>
            <a:r>
              <a:rPr lang="zh-CN" altLang="en-US" sz="2400" kern="1200" dirty="0">
                <a:solidFill>
                  <a:schemeClr val="tx1"/>
                </a:solidFill>
              </a:rPr>
              <a:t>差异性原则</a:t>
            </a:r>
            <a:endParaRPr lang="zh-CN" altLang="zh-CN" sz="2400" kern="1200" dirty="0">
              <a:solidFill>
                <a:schemeClr val="tx1"/>
              </a:solidFill>
            </a:endParaRPr>
          </a:p>
        </p:txBody>
      </p:sp>
      <p:sp>
        <p:nvSpPr>
          <p:cNvPr id="20" name="矩形 19"/>
          <p:cNvSpPr/>
          <p:nvPr/>
        </p:nvSpPr>
        <p:spPr>
          <a:xfrm>
            <a:off x="971600" y="1133248"/>
            <a:ext cx="4572000" cy="523220"/>
          </a:xfrm>
          <a:prstGeom prst="rect">
            <a:avLst/>
          </a:prstGeom>
        </p:spPr>
        <p:txBody>
          <a:bodyPr>
            <a:spAutoFit/>
          </a:bodyPr>
          <a:lstStyle/>
          <a:p>
            <a:r>
              <a:rPr lang="en-US" altLang="zh-CN" sz="2800" dirty="0">
                <a:solidFill>
                  <a:srgbClr val="C00000"/>
                </a:solidFill>
                <a:ea typeface="微软雅黑" panose="020B0503020204020204" pitchFamily="34" charset="-122"/>
              </a:rPr>
              <a:t>6.1.2</a:t>
            </a:r>
            <a:r>
              <a:rPr lang="zh-CN" altLang="en-US" sz="2800" dirty="0">
                <a:solidFill>
                  <a:srgbClr val="C00000"/>
                </a:solidFill>
                <a:ea typeface="微软雅黑" panose="020B0503020204020204" pitchFamily="34" charset="-122"/>
              </a:rPr>
              <a:t>市场细分的原则</a:t>
            </a:r>
          </a:p>
        </p:txBody>
      </p:sp>
    </p:spTree>
    <p:extLst>
      <p:ext uri="{BB962C8B-B14F-4D97-AF65-F5344CB8AC3E}">
        <p14:creationId xmlns:p14="http://schemas.microsoft.com/office/powerpoint/2010/main" val="105147396"/>
      </p:ext>
    </p:extLst>
  </p:cSld>
  <p:clrMapOvr>
    <a:masterClrMapping/>
  </p:clrMapOvr>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1177</TotalTime>
  <Words>2845</Words>
  <Application>Microsoft Office PowerPoint</Application>
  <PresentationFormat>全屏显示(4:3)</PresentationFormat>
  <Paragraphs>393</Paragraphs>
  <Slides>40</Slides>
  <Notes>3</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40</vt:i4>
      </vt:variant>
    </vt:vector>
  </HeadingPairs>
  <TitlesOfParts>
    <vt:vector size="64" baseType="lpstr">
      <vt:lpstr>Monotype Sorts</vt:lpstr>
      <vt:lpstr>方正大标宋简体</vt:lpstr>
      <vt:lpstr>方正大黑简体</vt:lpstr>
      <vt:lpstr>仿宋_GB2312</vt:lpstr>
      <vt:lpstr>黑体</vt:lpstr>
      <vt:lpstr>华文彩云</vt:lpstr>
      <vt:lpstr>华文细黑</vt:lpstr>
      <vt:lpstr>楷体_GB2312</vt:lpstr>
      <vt:lpstr>隶书</vt:lpstr>
      <vt:lpstr>微软雅黑</vt:lpstr>
      <vt:lpstr>Arial</vt:lpstr>
      <vt:lpstr>Baskerville Old Face</vt:lpstr>
      <vt:lpstr>Bauhaus 93</vt:lpstr>
      <vt:lpstr>Bell MT</vt:lpstr>
      <vt:lpstr>Bodoni MT Black</vt:lpstr>
      <vt:lpstr>Calibri</vt:lpstr>
      <vt:lpstr>Garamond</vt:lpstr>
      <vt:lpstr>Impact</vt:lpstr>
      <vt:lpstr>Microsoft Sans Serif</vt:lpstr>
      <vt:lpstr>Tahoma</vt:lpstr>
      <vt:lpstr>Times New Roman</vt:lpstr>
      <vt:lpstr>Verdana</vt:lpstr>
      <vt:lpstr>Wingdings</vt:lpstr>
      <vt:lpstr>blank</vt:lpstr>
      <vt:lpstr>PowerPoint 演示文稿</vt:lpstr>
      <vt:lpstr>PowerPoint 演示文稿</vt:lpstr>
      <vt:lpstr>6.1  汽车市场细分</vt:lpstr>
      <vt:lpstr>PowerPoint 演示文稿</vt:lpstr>
      <vt:lpstr>PowerPoint 演示文稿</vt:lpstr>
      <vt:lpstr>市场细分的模式 </vt:lpstr>
      <vt:lpstr>PowerPoint 演示文稿</vt:lpstr>
      <vt:lpstr>PowerPoint 演示文稿</vt:lpstr>
      <vt:lpstr>PowerPoint 演示文稿</vt:lpstr>
      <vt:lpstr>PowerPoint 演示文稿</vt:lpstr>
      <vt:lpstr>PowerPoint 演示文稿</vt:lpstr>
      <vt:lpstr>PowerPoint 演示文稿</vt:lpstr>
      <vt:lpstr>反市场细分策略</vt:lpstr>
      <vt:lpstr>6.2  汽车目标市场选择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6.3  市场定位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市场定位的误区</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140</cp:revision>
  <dcterms:created xsi:type="dcterms:W3CDTF">2018-03-08T02:05:52Z</dcterms:created>
  <dcterms:modified xsi:type="dcterms:W3CDTF">2022-04-13T01:58:01Z</dcterms:modified>
</cp:coreProperties>
</file>